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Lst>
  <p:notesMasterIdLst>
    <p:notesMasterId r:id="rId50"/>
  </p:notesMasterIdLst>
  <p:handoutMasterIdLst>
    <p:handoutMasterId r:id="rId51"/>
  </p:handoutMasterIdLst>
  <p:sldIdLst>
    <p:sldId id="256" r:id="rId2"/>
    <p:sldId id="257" r:id="rId3"/>
    <p:sldId id="258" r:id="rId4"/>
    <p:sldId id="259" r:id="rId5"/>
    <p:sldId id="301" r:id="rId6"/>
    <p:sldId id="302" r:id="rId7"/>
    <p:sldId id="260" r:id="rId8"/>
    <p:sldId id="261" r:id="rId9"/>
    <p:sldId id="291" r:id="rId10"/>
    <p:sldId id="293" r:id="rId11"/>
    <p:sldId id="294" r:id="rId12"/>
    <p:sldId id="295" r:id="rId13"/>
    <p:sldId id="296" r:id="rId14"/>
    <p:sldId id="297" r:id="rId15"/>
    <p:sldId id="287" r:id="rId16"/>
    <p:sldId id="288" r:id="rId17"/>
    <p:sldId id="303" r:id="rId18"/>
    <p:sldId id="289" r:id="rId19"/>
    <p:sldId id="290" r:id="rId20"/>
    <p:sldId id="267" r:id="rId21"/>
    <p:sldId id="268" r:id="rId22"/>
    <p:sldId id="270" r:id="rId23"/>
    <p:sldId id="271" r:id="rId24"/>
    <p:sldId id="272" r:id="rId25"/>
    <p:sldId id="273" r:id="rId26"/>
    <p:sldId id="274" r:id="rId27"/>
    <p:sldId id="275" r:id="rId28"/>
    <p:sldId id="276" r:id="rId29"/>
    <p:sldId id="277" r:id="rId30"/>
    <p:sldId id="279" r:id="rId31"/>
    <p:sldId id="280" r:id="rId32"/>
    <p:sldId id="281" r:id="rId33"/>
    <p:sldId id="282" r:id="rId34"/>
    <p:sldId id="283" r:id="rId35"/>
    <p:sldId id="285" r:id="rId36"/>
    <p:sldId id="298" r:id="rId37"/>
    <p:sldId id="300" r:id="rId38"/>
    <p:sldId id="286" r:id="rId39"/>
    <p:sldId id="305" r:id="rId40"/>
    <p:sldId id="308" r:id="rId41"/>
    <p:sldId id="309" r:id="rId42"/>
    <p:sldId id="310" r:id="rId43"/>
    <p:sldId id="311" r:id="rId44"/>
    <p:sldId id="312" r:id="rId45"/>
    <p:sldId id="262" r:id="rId46"/>
    <p:sldId id="304" r:id="rId47"/>
    <p:sldId id="263" r:id="rId48"/>
    <p:sldId id="27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53"/>
    <p:restoredTop sz="94023"/>
  </p:normalViewPr>
  <p:slideViewPr>
    <p:cSldViewPr snapToGrid="0" snapToObjects="1">
      <p:cViewPr>
        <p:scale>
          <a:sx n="67" d="100"/>
          <a:sy n="67" d="100"/>
        </p:scale>
        <p:origin x="1016" y="185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3" d="100"/>
          <a:sy n="73" d="100"/>
        </p:scale>
        <p:origin x="424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3CC0E-0797-4009-92C0-1DE097484689}" type="doc">
      <dgm:prSet loTypeId="urn:microsoft.com/office/officeart/2005/8/layout/chevron1" loCatId="process" qsTypeId="urn:microsoft.com/office/officeart/2005/8/quickstyle/simple1" qsCatId="simple" csTypeId="urn:microsoft.com/office/officeart/2005/8/colors/colorful5" csCatId="colorful" phldr="1"/>
      <dgm:spPr/>
    </dgm:pt>
    <dgm:pt modelId="{6DAB287D-6632-4740-B164-9C5FB7BC0294}">
      <dgm:prSet phldrT="[Text]"/>
      <dgm:spPr/>
      <dgm:t>
        <a:bodyPr/>
        <a:lstStyle/>
        <a:p>
          <a:r>
            <a:rPr lang="fr-FR" b="0" dirty="0" smtClean="0"/>
            <a:t>juillet:</a:t>
          </a:r>
        </a:p>
        <a:p>
          <a:r>
            <a:rPr lang="fr-FR" dirty="0" smtClean="0"/>
            <a:t>1</a:t>
          </a:r>
          <a:r>
            <a:rPr lang="fr-FR" baseline="30000" dirty="0" smtClean="0"/>
            <a:t>er</a:t>
          </a:r>
          <a:r>
            <a:rPr lang="fr-FR" dirty="0" smtClean="0"/>
            <a:t> essais logo et charte graphique</a:t>
          </a:r>
          <a:endParaRPr lang="fr-BE" dirty="0"/>
        </a:p>
      </dgm:t>
    </dgm:pt>
    <dgm:pt modelId="{D8746651-BC38-4238-9DDE-84B7D78B8047}" type="parTrans" cxnId="{9CCFC2E4-5291-4C71-B38F-885A847EA1CB}">
      <dgm:prSet/>
      <dgm:spPr/>
      <dgm:t>
        <a:bodyPr/>
        <a:lstStyle/>
        <a:p>
          <a:endParaRPr lang="fr-BE"/>
        </a:p>
      </dgm:t>
    </dgm:pt>
    <dgm:pt modelId="{59A7861A-F2E7-488A-A875-4D00EB0EE00E}" type="sibTrans" cxnId="{9CCFC2E4-5291-4C71-B38F-885A847EA1CB}">
      <dgm:prSet/>
      <dgm:spPr/>
      <dgm:t>
        <a:bodyPr/>
        <a:lstStyle/>
        <a:p>
          <a:endParaRPr lang="fr-BE"/>
        </a:p>
      </dgm:t>
    </dgm:pt>
    <dgm:pt modelId="{92C025DA-E071-4936-B60F-CE7AE1961C90}">
      <dgm:prSet phldrT="[Text]"/>
      <dgm:spPr/>
      <dgm:t>
        <a:bodyPr/>
        <a:lstStyle/>
        <a:p>
          <a:r>
            <a:rPr lang="fr-BE" b="0" i="0" dirty="0" smtClean="0"/>
            <a:t>début septembre : </a:t>
          </a:r>
        </a:p>
        <a:p>
          <a:r>
            <a:rPr lang="fr-BE" b="0" i="0" dirty="0" smtClean="0"/>
            <a:t>réalisation d'un flyer , d'une petite vidéo teaser  et autres… </a:t>
          </a:r>
          <a:endParaRPr lang="fr-BE" dirty="0"/>
        </a:p>
      </dgm:t>
    </dgm:pt>
    <dgm:pt modelId="{76E4741B-4DAC-41D2-8EA1-54F7F5A3AD26}" type="parTrans" cxnId="{40B796D5-87DE-433B-A78D-2FA3AB28047D}">
      <dgm:prSet/>
      <dgm:spPr/>
      <dgm:t>
        <a:bodyPr/>
        <a:lstStyle/>
        <a:p>
          <a:endParaRPr lang="fr-BE"/>
        </a:p>
      </dgm:t>
    </dgm:pt>
    <dgm:pt modelId="{1981A536-03A5-4FFF-9C84-282B6ABEFB52}" type="sibTrans" cxnId="{40B796D5-87DE-433B-A78D-2FA3AB28047D}">
      <dgm:prSet/>
      <dgm:spPr/>
      <dgm:t>
        <a:bodyPr/>
        <a:lstStyle/>
        <a:p>
          <a:endParaRPr lang="fr-BE"/>
        </a:p>
      </dgm:t>
    </dgm:pt>
    <dgm:pt modelId="{7ADF7160-FDBB-440B-893C-B8F691C11613}">
      <dgm:prSet/>
      <dgm:spPr/>
      <dgm:t>
        <a:bodyPr/>
        <a:lstStyle/>
        <a:p>
          <a:r>
            <a:rPr lang="fr-BE" b="0" i="0" dirty="0" smtClean="0"/>
            <a:t>mi-juillet à début septembre : </a:t>
          </a:r>
        </a:p>
        <a:p>
          <a:r>
            <a:rPr lang="fr-BE" b="0" i="0" dirty="0" smtClean="0"/>
            <a:t>rencontre des producteurs, photos chez eux et interviews pour texte sur le site</a:t>
          </a:r>
          <a:endParaRPr lang="fr-BE" b="0" i="0" dirty="0"/>
        </a:p>
      </dgm:t>
    </dgm:pt>
    <dgm:pt modelId="{885537FF-1F44-45E1-A153-ACFDE79AC079}" type="parTrans" cxnId="{936928BC-252A-4E39-99C9-8CCEDC207C9F}">
      <dgm:prSet/>
      <dgm:spPr/>
      <dgm:t>
        <a:bodyPr/>
        <a:lstStyle/>
        <a:p>
          <a:endParaRPr lang="fr-BE"/>
        </a:p>
      </dgm:t>
    </dgm:pt>
    <dgm:pt modelId="{1AA5CE07-E966-4E0D-87D1-CAD97982315F}" type="sibTrans" cxnId="{936928BC-252A-4E39-99C9-8CCEDC207C9F}">
      <dgm:prSet/>
      <dgm:spPr/>
      <dgm:t>
        <a:bodyPr/>
        <a:lstStyle/>
        <a:p>
          <a:endParaRPr lang="fr-BE"/>
        </a:p>
      </dgm:t>
    </dgm:pt>
    <dgm:pt modelId="{F7308B84-3B67-4FF8-BE0E-428E0885F5E1}" type="pres">
      <dgm:prSet presAssocID="{8B03CC0E-0797-4009-92C0-1DE097484689}" presName="Name0" presStyleCnt="0">
        <dgm:presLayoutVars>
          <dgm:dir/>
          <dgm:animLvl val="lvl"/>
          <dgm:resizeHandles val="exact"/>
        </dgm:presLayoutVars>
      </dgm:prSet>
      <dgm:spPr/>
    </dgm:pt>
    <dgm:pt modelId="{B0A7AD69-BDE0-4F21-8B22-D1C5F3719096}" type="pres">
      <dgm:prSet presAssocID="{6DAB287D-6632-4740-B164-9C5FB7BC0294}" presName="parTxOnly" presStyleLbl="node1" presStyleIdx="0" presStyleCnt="3">
        <dgm:presLayoutVars>
          <dgm:chMax val="0"/>
          <dgm:chPref val="0"/>
          <dgm:bulletEnabled val="1"/>
        </dgm:presLayoutVars>
      </dgm:prSet>
      <dgm:spPr/>
      <dgm:t>
        <a:bodyPr/>
        <a:lstStyle/>
        <a:p>
          <a:endParaRPr lang="fr-BE"/>
        </a:p>
      </dgm:t>
    </dgm:pt>
    <dgm:pt modelId="{0D19E13C-52FB-48AC-AD5A-8179015CFCF1}" type="pres">
      <dgm:prSet presAssocID="{59A7861A-F2E7-488A-A875-4D00EB0EE00E}" presName="parTxOnlySpace" presStyleCnt="0"/>
      <dgm:spPr/>
    </dgm:pt>
    <dgm:pt modelId="{9C443D75-A4B3-4BC8-A0AF-765F5D1D229B}" type="pres">
      <dgm:prSet presAssocID="{7ADF7160-FDBB-440B-893C-B8F691C11613}" presName="parTxOnly" presStyleLbl="node1" presStyleIdx="1" presStyleCnt="3">
        <dgm:presLayoutVars>
          <dgm:chMax val="0"/>
          <dgm:chPref val="0"/>
          <dgm:bulletEnabled val="1"/>
        </dgm:presLayoutVars>
      </dgm:prSet>
      <dgm:spPr/>
      <dgm:t>
        <a:bodyPr/>
        <a:lstStyle/>
        <a:p>
          <a:endParaRPr lang="fr-FR"/>
        </a:p>
      </dgm:t>
    </dgm:pt>
    <dgm:pt modelId="{02BC8110-BBDD-45B1-BB06-7C7629AD74C7}" type="pres">
      <dgm:prSet presAssocID="{1AA5CE07-E966-4E0D-87D1-CAD97982315F}" presName="parTxOnlySpace" presStyleCnt="0"/>
      <dgm:spPr/>
    </dgm:pt>
    <dgm:pt modelId="{2AFD50EA-2DE9-4473-9FF8-F7AC74EBD430}" type="pres">
      <dgm:prSet presAssocID="{92C025DA-E071-4936-B60F-CE7AE1961C90}" presName="parTxOnly" presStyleLbl="node1" presStyleIdx="2" presStyleCnt="3">
        <dgm:presLayoutVars>
          <dgm:chMax val="0"/>
          <dgm:chPref val="0"/>
          <dgm:bulletEnabled val="1"/>
        </dgm:presLayoutVars>
      </dgm:prSet>
      <dgm:spPr/>
      <dgm:t>
        <a:bodyPr/>
        <a:lstStyle/>
        <a:p>
          <a:endParaRPr lang="fr-BE"/>
        </a:p>
      </dgm:t>
    </dgm:pt>
  </dgm:ptLst>
  <dgm:cxnLst>
    <dgm:cxn modelId="{CA327363-9E23-B14C-892B-553D96D364F3}" type="presOf" srcId="{6DAB287D-6632-4740-B164-9C5FB7BC0294}" destId="{B0A7AD69-BDE0-4F21-8B22-D1C5F3719096}" srcOrd="0" destOrd="0" presId="urn:microsoft.com/office/officeart/2005/8/layout/chevron1"/>
    <dgm:cxn modelId="{BFCAFD34-1D38-D44D-994C-894CB84302F1}" type="presOf" srcId="{8B03CC0E-0797-4009-92C0-1DE097484689}" destId="{F7308B84-3B67-4FF8-BE0E-428E0885F5E1}" srcOrd="0" destOrd="0" presId="urn:microsoft.com/office/officeart/2005/8/layout/chevron1"/>
    <dgm:cxn modelId="{40B796D5-87DE-433B-A78D-2FA3AB28047D}" srcId="{8B03CC0E-0797-4009-92C0-1DE097484689}" destId="{92C025DA-E071-4936-B60F-CE7AE1961C90}" srcOrd="2" destOrd="0" parTransId="{76E4741B-4DAC-41D2-8EA1-54F7F5A3AD26}" sibTransId="{1981A536-03A5-4FFF-9C84-282B6ABEFB52}"/>
    <dgm:cxn modelId="{9CCFC2E4-5291-4C71-B38F-885A847EA1CB}" srcId="{8B03CC0E-0797-4009-92C0-1DE097484689}" destId="{6DAB287D-6632-4740-B164-9C5FB7BC0294}" srcOrd="0" destOrd="0" parTransId="{D8746651-BC38-4238-9DDE-84B7D78B8047}" sibTransId="{59A7861A-F2E7-488A-A875-4D00EB0EE00E}"/>
    <dgm:cxn modelId="{936928BC-252A-4E39-99C9-8CCEDC207C9F}" srcId="{8B03CC0E-0797-4009-92C0-1DE097484689}" destId="{7ADF7160-FDBB-440B-893C-B8F691C11613}" srcOrd="1" destOrd="0" parTransId="{885537FF-1F44-45E1-A153-ACFDE79AC079}" sibTransId="{1AA5CE07-E966-4E0D-87D1-CAD97982315F}"/>
    <dgm:cxn modelId="{75770566-FE25-6345-8FF8-2212CB5509BE}" type="presOf" srcId="{7ADF7160-FDBB-440B-893C-B8F691C11613}" destId="{9C443D75-A4B3-4BC8-A0AF-765F5D1D229B}" srcOrd="0" destOrd="0" presId="urn:microsoft.com/office/officeart/2005/8/layout/chevron1"/>
    <dgm:cxn modelId="{343927DF-9211-F647-8474-084D7586FBCC}" type="presOf" srcId="{92C025DA-E071-4936-B60F-CE7AE1961C90}" destId="{2AFD50EA-2DE9-4473-9FF8-F7AC74EBD430}" srcOrd="0" destOrd="0" presId="urn:microsoft.com/office/officeart/2005/8/layout/chevron1"/>
    <dgm:cxn modelId="{F50C81A4-9AA6-1D49-81B3-319F421A22F4}" type="presParOf" srcId="{F7308B84-3B67-4FF8-BE0E-428E0885F5E1}" destId="{B0A7AD69-BDE0-4F21-8B22-D1C5F3719096}" srcOrd="0" destOrd="0" presId="urn:microsoft.com/office/officeart/2005/8/layout/chevron1"/>
    <dgm:cxn modelId="{EF0395AE-675E-6449-8AD1-9DFDBB6667F6}" type="presParOf" srcId="{F7308B84-3B67-4FF8-BE0E-428E0885F5E1}" destId="{0D19E13C-52FB-48AC-AD5A-8179015CFCF1}" srcOrd="1" destOrd="0" presId="urn:microsoft.com/office/officeart/2005/8/layout/chevron1"/>
    <dgm:cxn modelId="{6C57EF5F-627E-9D45-87ED-1F6F070F300C}" type="presParOf" srcId="{F7308B84-3B67-4FF8-BE0E-428E0885F5E1}" destId="{9C443D75-A4B3-4BC8-A0AF-765F5D1D229B}" srcOrd="2" destOrd="0" presId="urn:microsoft.com/office/officeart/2005/8/layout/chevron1"/>
    <dgm:cxn modelId="{80EBE239-C3D0-4046-A17A-6755F11F2988}" type="presParOf" srcId="{F7308B84-3B67-4FF8-BE0E-428E0885F5E1}" destId="{02BC8110-BBDD-45B1-BB06-7C7629AD74C7}" srcOrd="3" destOrd="0" presId="urn:microsoft.com/office/officeart/2005/8/layout/chevron1"/>
    <dgm:cxn modelId="{BC1BDE2A-A611-DF4E-AB25-063D98CC4DB4}" type="presParOf" srcId="{F7308B84-3B67-4FF8-BE0E-428E0885F5E1}" destId="{2AFD50EA-2DE9-4473-9FF8-F7AC74EBD430}"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FDE458-0F99-463F-B931-883C096B8892}" type="doc">
      <dgm:prSet loTypeId="urn:microsoft.com/office/officeart/2005/8/layout/orgChart1" loCatId="hierarchy" qsTypeId="urn:microsoft.com/office/officeart/2005/8/quickstyle/simple1" qsCatId="simple" csTypeId="urn:microsoft.com/office/officeart/2005/8/colors/colorful2" csCatId="colorful"/>
      <dgm:spPr/>
      <dgm:t>
        <a:bodyPr/>
        <a:lstStyle/>
        <a:p>
          <a:endParaRPr lang="en-US"/>
        </a:p>
      </dgm:t>
    </dgm:pt>
    <dgm:pt modelId="{DC00DD9D-2C50-49E7-BDCB-E3B580F44BD1}">
      <dgm:prSet/>
      <dgm:spPr/>
      <dgm:t>
        <a:bodyPr/>
        <a:lstStyle/>
        <a:p>
          <a:r>
            <a:rPr lang="fr-BE"/>
            <a:t>Des montants déjà annoncés</a:t>
          </a:r>
          <a:endParaRPr lang="en-US"/>
        </a:p>
      </dgm:t>
    </dgm:pt>
    <dgm:pt modelId="{E59A34C5-978F-417D-BC0E-0BAEE206B1FF}" type="parTrans" cxnId="{86768BB7-D7A9-460C-89C8-88055D4D7336}">
      <dgm:prSet/>
      <dgm:spPr/>
      <dgm:t>
        <a:bodyPr/>
        <a:lstStyle/>
        <a:p>
          <a:endParaRPr lang="en-US"/>
        </a:p>
      </dgm:t>
    </dgm:pt>
    <dgm:pt modelId="{EBAB5462-6651-4089-9C17-48140F8BE39A}" type="sibTrans" cxnId="{86768BB7-D7A9-460C-89C8-88055D4D7336}">
      <dgm:prSet/>
      <dgm:spPr/>
      <dgm:t>
        <a:bodyPr/>
        <a:lstStyle/>
        <a:p>
          <a:endParaRPr lang="en-US"/>
        </a:p>
      </dgm:t>
    </dgm:pt>
    <dgm:pt modelId="{9DD14D49-180E-4B3E-9CB9-58F0054B9F90}">
      <dgm:prSet/>
      <dgm:spPr/>
      <dgm:t>
        <a:bodyPr/>
        <a:lstStyle/>
        <a:p>
          <a:r>
            <a:rPr lang="fr-BE"/>
            <a:t>Et en chemin…</a:t>
          </a:r>
          <a:endParaRPr lang="en-US"/>
        </a:p>
      </dgm:t>
    </dgm:pt>
    <dgm:pt modelId="{873D791E-2003-4238-8FB1-18EE33E66B62}" type="parTrans" cxnId="{EC962CE4-9616-4662-BD62-13CA404855DB}">
      <dgm:prSet/>
      <dgm:spPr/>
      <dgm:t>
        <a:bodyPr/>
        <a:lstStyle/>
        <a:p>
          <a:endParaRPr lang="en-US"/>
        </a:p>
      </dgm:t>
    </dgm:pt>
    <dgm:pt modelId="{5EACE2C8-491C-4B91-B81F-F47E5579AC67}" type="sibTrans" cxnId="{EC962CE4-9616-4662-BD62-13CA404855DB}">
      <dgm:prSet/>
      <dgm:spPr/>
      <dgm:t>
        <a:bodyPr/>
        <a:lstStyle/>
        <a:p>
          <a:endParaRPr lang="en-US"/>
        </a:p>
      </dgm:t>
    </dgm:pt>
    <dgm:pt modelId="{33871AB6-77DE-4B3C-8933-590DDCFEA6C1}">
      <dgm:prSet/>
      <dgm:spPr/>
      <dgm:t>
        <a:bodyPr/>
        <a:lstStyle/>
        <a:p>
          <a:r>
            <a:rPr lang="fr-BE"/>
            <a:t>Et à trouver :</a:t>
          </a:r>
          <a:endParaRPr lang="en-US"/>
        </a:p>
      </dgm:t>
    </dgm:pt>
    <dgm:pt modelId="{BB2786A1-4575-496F-8F56-BF2FC9E65D3D}" type="parTrans" cxnId="{2BBCA12B-89A5-4F81-AFD5-078788764991}">
      <dgm:prSet/>
      <dgm:spPr/>
      <dgm:t>
        <a:bodyPr/>
        <a:lstStyle/>
        <a:p>
          <a:endParaRPr lang="en-US"/>
        </a:p>
      </dgm:t>
    </dgm:pt>
    <dgm:pt modelId="{B7EAEB42-A240-4CB0-A592-015C156A8DAC}" type="sibTrans" cxnId="{2BBCA12B-89A5-4F81-AFD5-078788764991}">
      <dgm:prSet/>
      <dgm:spPr/>
      <dgm:t>
        <a:bodyPr/>
        <a:lstStyle/>
        <a:p>
          <a:endParaRPr lang="en-US"/>
        </a:p>
      </dgm:t>
    </dgm:pt>
    <dgm:pt modelId="{42C717A9-9F9C-41CC-A03C-0EE53F02B0A7}">
      <dgm:prSet/>
      <dgm:spPr/>
      <dgm:t>
        <a:bodyPr/>
        <a:lstStyle/>
        <a:p>
          <a:r>
            <a:rPr lang="fr-BE"/>
            <a:t>Coopérateurs actifs</a:t>
          </a:r>
          <a:endParaRPr lang="en-US"/>
        </a:p>
      </dgm:t>
    </dgm:pt>
    <dgm:pt modelId="{279DF7AB-35A3-468F-B16E-C8AA5CF2AC7F}" type="parTrans" cxnId="{D4CE96B4-A6ED-4836-AB62-AD41915980EA}">
      <dgm:prSet/>
      <dgm:spPr/>
      <dgm:t>
        <a:bodyPr/>
        <a:lstStyle/>
        <a:p>
          <a:endParaRPr lang="en-US"/>
        </a:p>
      </dgm:t>
    </dgm:pt>
    <dgm:pt modelId="{1FA9562A-81CE-4A11-A02A-CB4A1C5F5803}" type="sibTrans" cxnId="{D4CE96B4-A6ED-4836-AB62-AD41915980EA}">
      <dgm:prSet/>
      <dgm:spPr/>
      <dgm:t>
        <a:bodyPr/>
        <a:lstStyle/>
        <a:p>
          <a:endParaRPr lang="en-US"/>
        </a:p>
      </dgm:t>
    </dgm:pt>
    <dgm:pt modelId="{E1761AF5-4387-4943-8BB4-67ACAB74102D}">
      <dgm:prSet/>
      <dgm:spPr/>
      <dgm:t>
        <a:bodyPr/>
        <a:lstStyle/>
        <a:p>
          <a:r>
            <a:rPr lang="fr-BE"/>
            <a:t>Coopérateurs financiers (Papy’s)</a:t>
          </a:r>
          <a:endParaRPr lang="en-US"/>
        </a:p>
      </dgm:t>
    </dgm:pt>
    <dgm:pt modelId="{D64B4EE2-9FCD-4DA4-9447-E7CC696E0FFF}" type="parTrans" cxnId="{9B3A817F-0F13-4352-A31F-84AC9A13A054}">
      <dgm:prSet/>
      <dgm:spPr/>
      <dgm:t>
        <a:bodyPr/>
        <a:lstStyle/>
        <a:p>
          <a:endParaRPr lang="en-US"/>
        </a:p>
      </dgm:t>
    </dgm:pt>
    <dgm:pt modelId="{A0CB2DF5-E36F-4787-A4A4-7737422F2F47}" type="sibTrans" cxnId="{9B3A817F-0F13-4352-A31F-84AC9A13A054}">
      <dgm:prSet/>
      <dgm:spPr/>
      <dgm:t>
        <a:bodyPr/>
        <a:lstStyle/>
        <a:p>
          <a:endParaRPr lang="en-US"/>
        </a:p>
      </dgm:t>
    </dgm:pt>
    <dgm:pt modelId="{458C5B4A-3C6A-4D29-8619-F3E5857C273C}">
      <dgm:prSet/>
      <dgm:spPr/>
      <dgm:t>
        <a:bodyPr/>
        <a:lstStyle/>
        <a:p>
          <a:r>
            <a:rPr lang="fr-BE"/>
            <a:t>Et les producteurs</a:t>
          </a:r>
          <a:endParaRPr lang="en-US"/>
        </a:p>
      </dgm:t>
    </dgm:pt>
    <dgm:pt modelId="{C7C4F7F1-5985-4E7F-ABEF-E02F785384E7}" type="parTrans" cxnId="{7554EDEE-0629-43A1-B02B-503007BFA66F}">
      <dgm:prSet/>
      <dgm:spPr/>
      <dgm:t>
        <a:bodyPr/>
        <a:lstStyle/>
        <a:p>
          <a:endParaRPr lang="en-US"/>
        </a:p>
      </dgm:t>
    </dgm:pt>
    <dgm:pt modelId="{06ACCA3B-9330-4A69-A539-D0A977547A19}" type="sibTrans" cxnId="{7554EDEE-0629-43A1-B02B-503007BFA66F}">
      <dgm:prSet/>
      <dgm:spPr/>
      <dgm:t>
        <a:bodyPr/>
        <a:lstStyle/>
        <a:p>
          <a:endParaRPr lang="en-US"/>
        </a:p>
      </dgm:t>
    </dgm:pt>
    <dgm:pt modelId="{9DD9895E-D124-45B6-867F-8E51A3440116}" type="pres">
      <dgm:prSet presAssocID="{CCFDE458-0F99-463F-B931-883C096B8892}" presName="hierChild1" presStyleCnt="0">
        <dgm:presLayoutVars>
          <dgm:orgChart val="1"/>
          <dgm:chPref val="1"/>
          <dgm:dir/>
          <dgm:animOne val="branch"/>
          <dgm:animLvl val="lvl"/>
          <dgm:resizeHandles/>
        </dgm:presLayoutVars>
      </dgm:prSet>
      <dgm:spPr/>
      <dgm:t>
        <a:bodyPr/>
        <a:lstStyle/>
        <a:p>
          <a:endParaRPr lang="fr-FR"/>
        </a:p>
      </dgm:t>
    </dgm:pt>
    <dgm:pt modelId="{D0B660A1-24E0-4776-A3F3-85C8EAA602CF}" type="pres">
      <dgm:prSet presAssocID="{DC00DD9D-2C50-49E7-BDCB-E3B580F44BD1}" presName="hierRoot1" presStyleCnt="0">
        <dgm:presLayoutVars>
          <dgm:hierBranch val="init"/>
        </dgm:presLayoutVars>
      </dgm:prSet>
      <dgm:spPr/>
    </dgm:pt>
    <dgm:pt modelId="{91ADF211-60A4-4C9F-8DCF-59194C0E7B77}" type="pres">
      <dgm:prSet presAssocID="{DC00DD9D-2C50-49E7-BDCB-E3B580F44BD1}" presName="rootComposite1" presStyleCnt="0"/>
      <dgm:spPr/>
    </dgm:pt>
    <dgm:pt modelId="{D064871C-DE6F-4E55-BDFF-E72CE72D4CD3}" type="pres">
      <dgm:prSet presAssocID="{DC00DD9D-2C50-49E7-BDCB-E3B580F44BD1}" presName="rootText1" presStyleLbl="node0" presStyleIdx="0" presStyleCnt="3">
        <dgm:presLayoutVars>
          <dgm:chPref val="3"/>
        </dgm:presLayoutVars>
      </dgm:prSet>
      <dgm:spPr/>
      <dgm:t>
        <a:bodyPr/>
        <a:lstStyle/>
        <a:p>
          <a:endParaRPr lang="fr-FR"/>
        </a:p>
      </dgm:t>
    </dgm:pt>
    <dgm:pt modelId="{0AA10F3E-1D19-4310-9545-24974CBEDFF7}" type="pres">
      <dgm:prSet presAssocID="{DC00DD9D-2C50-49E7-BDCB-E3B580F44BD1}" presName="rootConnector1" presStyleLbl="node1" presStyleIdx="0" presStyleCnt="0"/>
      <dgm:spPr/>
      <dgm:t>
        <a:bodyPr/>
        <a:lstStyle/>
        <a:p>
          <a:endParaRPr lang="fr-FR"/>
        </a:p>
      </dgm:t>
    </dgm:pt>
    <dgm:pt modelId="{4C108922-3D91-4374-A872-0CF9EAE85A17}" type="pres">
      <dgm:prSet presAssocID="{DC00DD9D-2C50-49E7-BDCB-E3B580F44BD1}" presName="hierChild2" presStyleCnt="0"/>
      <dgm:spPr/>
    </dgm:pt>
    <dgm:pt modelId="{B0C28E37-6CF6-4B10-92F9-4A567704DBA8}" type="pres">
      <dgm:prSet presAssocID="{DC00DD9D-2C50-49E7-BDCB-E3B580F44BD1}" presName="hierChild3" presStyleCnt="0"/>
      <dgm:spPr/>
    </dgm:pt>
    <dgm:pt modelId="{B1A5A371-6D97-47F3-8C97-F2F93D71965D}" type="pres">
      <dgm:prSet presAssocID="{9DD14D49-180E-4B3E-9CB9-58F0054B9F90}" presName="hierRoot1" presStyleCnt="0">
        <dgm:presLayoutVars>
          <dgm:hierBranch val="init"/>
        </dgm:presLayoutVars>
      </dgm:prSet>
      <dgm:spPr/>
    </dgm:pt>
    <dgm:pt modelId="{22B4D207-794D-416A-878C-9F5436F8107E}" type="pres">
      <dgm:prSet presAssocID="{9DD14D49-180E-4B3E-9CB9-58F0054B9F90}" presName="rootComposite1" presStyleCnt="0"/>
      <dgm:spPr/>
    </dgm:pt>
    <dgm:pt modelId="{D007DB86-868B-4489-B905-AE6EF72E969F}" type="pres">
      <dgm:prSet presAssocID="{9DD14D49-180E-4B3E-9CB9-58F0054B9F90}" presName="rootText1" presStyleLbl="node0" presStyleIdx="1" presStyleCnt="3">
        <dgm:presLayoutVars>
          <dgm:chPref val="3"/>
        </dgm:presLayoutVars>
      </dgm:prSet>
      <dgm:spPr/>
      <dgm:t>
        <a:bodyPr/>
        <a:lstStyle/>
        <a:p>
          <a:endParaRPr lang="fr-FR"/>
        </a:p>
      </dgm:t>
    </dgm:pt>
    <dgm:pt modelId="{A4B6A28B-8ED2-4B5A-9374-BA5E5C2A0743}" type="pres">
      <dgm:prSet presAssocID="{9DD14D49-180E-4B3E-9CB9-58F0054B9F90}" presName="rootConnector1" presStyleLbl="node1" presStyleIdx="0" presStyleCnt="0"/>
      <dgm:spPr/>
      <dgm:t>
        <a:bodyPr/>
        <a:lstStyle/>
        <a:p>
          <a:endParaRPr lang="fr-FR"/>
        </a:p>
      </dgm:t>
    </dgm:pt>
    <dgm:pt modelId="{47E73C47-6E95-48AD-99B2-8E6ECAEC2BA9}" type="pres">
      <dgm:prSet presAssocID="{9DD14D49-180E-4B3E-9CB9-58F0054B9F90}" presName="hierChild2" presStyleCnt="0"/>
      <dgm:spPr/>
    </dgm:pt>
    <dgm:pt modelId="{D88B446E-FE53-4B0B-A57E-388603B471E1}" type="pres">
      <dgm:prSet presAssocID="{9DD14D49-180E-4B3E-9CB9-58F0054B9F90}" presName="hierChild3" presStyleCnt="0"/>
      <dgm:spPr/>
    </dgm:pt>
    <dgm:pt modelId="{D5C05521-DF27-4076-BA2F-5B9C9EA44EE3}" type="pres">
      <dgm:prSet presAssocID="{33871AB6-77DE-4B3C-8933-590DDCFEA6C1}" presName="hierRoot1" presStyleCnt="0">
        <dgm:presLayoutVars>
          <dgm:hierBranch val="init"/>
        </dgm:presLayoutVars>
      </dgm:prSet>
      <dgm:spPr/>
    </dgm:pt>
    <dgm:pt modelId="{A7FBF4EE-463A-4117-8832-9247B32FB261}" type="pres">
      <dgm:prSet presAssocID="{33871AB6-77DE-4B3C-8933-590DDCFEA6C1}" presName="rootComposite1" presStyleCnt="0"/>
      <dgm:spPr/>
    </dgm:pt>
    <dgm:pt modelId="{63A4983F-279C-41FF-BB29-34CA60039D69}" type="pres">
      <dgm:prSet presAssocID="{33871AB6-77DE-4B3C-8933-590DDCFEA6C1}" presName="rootText1" presStyleLbl="node0" presStyleIdx="2" presStyleCnt="3">
        <dgm:presLayoutVars>
          <dgm:chPref val="3"/>
        </dgm:presLayoutVars>
      </dgm:prSet>
      <dgm:spPr/>
      <dgm:t>
        <a:bodyPr/>
        <a:lstStyle/>
        <a:p>
          <a:endParaRPr lang="fr-FR"/>
        </a:p>
      </dgm:t>
    </dgm:pt>
    <dgm:pt modelId="{FBCC4E47-FF71-4980-BA07-8E98BDFBEB2F}" type="pres">
      <dgm:prSet presAssocID="{33871AB6-77DE-4B3C-8933-590DDCFEA6C1}" presName="rootConnector1" presStyleLbl="node1" presStyleIdx="0" presStyleCnt="0"/>
      <dgm:spPr/>
      <dgm:t>
        <a:bodyPr/>
        <a:lstStyle/>
        <a:p>
          <a:endParaRPr lang="fr-FR"/>
        </a:p>
      </dgm:t>
    </dgm:pt>
    <dgm:pt modelId="{139FD717-2765-41C2-9983-61AC47FDF1FA}" type="pres">
      <dgm:prSet presAssocID="{33871AB6-77DE-4B3C-8933-590DDCFEA6C1}" presName="hierChild2" presStyleCnt="0"/>
      <dgm:spPr/>
    </dgm:pt>
    <dgm:pt modelId="{B6F7D860-42BC-4D74-9E6D-CBC8F6B9FA68}" type="pres">
      <dgm:prSet presAssocID="{279DF7AB-35A3-468F-B16E-C8AA5CF2AC7F}" presName="Name37" presStyleLbl="parChTrans1D2" presStyleIdx="0" presStyleCnt="3"/>
      <dgm:spPr/>
      <dgm:t>
        <a:bodyPr/>
        <a:lstStyle/>
        <a:p>
          <a:endParaRPr lang="fr-FR"/>
        </a:p>
      </dgm:t>
    </dgm:pt>
    <dgm:pt modelId="{8A4AA849-DAE4-4ED7-A21C-E11059340849}" type="pres">
      <dgm:prSet presAssocID="{42C717A9-9F9C-41CC-A03C-0EE53F02B0A7}" presName="hierRoot2" presStyleCnt="0">
        <dgm:presLayoutVars>
          <dgm:hierBranch val="init"/>
        </dgm:presLayoutVars>
      </dgm:prSet>
      <dgm:spPr/>
    </dgm:pt>
    <dgm:pt modelId="{7C0674A0-60B4-4D93-A07D-3582308FB46B}" type="pres">
      <dgm:prSet presAssocID="{42C717A9-9F9C-41CC-A03C-0EE53F02B0A7}" presName="rootComposite" presStyleCnt="0"/>
      <dgm:spPr/>
    </dgm:pt>
    <dgm:pt modelId="{5E004BDB-B998-4E7A-A3FD-CB2F4E568F93}" type="pres">
      <dgm:prSet presAssocID="{42C717A9-9F9C-41CC-A03C-0EE53F02B0A7}" presName="rootText" presStyleLbl="node2" presStyleIdx="0" presStyleCnt="3">
        <dgm:presLayoutVars>
          <dgm:chPref val="3"/>
        </dgm:presLayoutVars>
      </dgm:prSet>
      <dgm:spPr/>
      <dgm:t>
        <a:bodyPr/>
        <a:lstStyle/>
        <a:p>
          <a:endParaRPr lang="fr-FR"/>
        </a:p>
      </dgm:t>
    </dgm:pt>
    <dgm:pt modelId="{F3AFC7A4-E126-4623-A5B2-AD6B708484E5}" type="pres">
      <dgm:prSet presAssocID="{42C717A9-9F9C-41CC-A03C-0EE53F02B0A7}" presName="rootConnector" presStyleLbl="node2" presStyleIdx="0" presStyleCnt="3"/>
      <dgm:spPr/>
      <dgm:t>
        <a:bodyPr/>
        <a:lstStyle/>
        <a:p>
          <a:endParaRPr lang="fr-FR"/>
        </a:p>
      </dgm:t>
    </dgm:pt>
    <dgm:pt modelId="{6EB31A29-622C-4481-BE73-A95384BA2236}" type="pres">
      <dgm:prSet presAssocID="{42C717A9-9F9C-41CC-A03C-0EE53F02B0A7}" presName="hierChild4" presStyleCnt="0"/>
      <dgm:spPr/>
    </dgm:pt>
    <dgm:pt modelId="{521CEF0A-A562-4E40-8854-67AA7EE153CE}" type="pres">
      <dgm:prSet presAssocID="{42C717A9-9F9C-41CC-A03C-0EE53F02B0A7}" presName="hierChild5" presStyleCnt="0"/>
      <dgm:spPr/>
    </dgm:pt>
    <dgm:pt modelId="{01260475-5B9D-4751-980A-F95551A465A8}" type="pres">
      <dgm:prSet presAssocID="{D64B4EE2-9FCD-4DA4-9447-E7CC696E0FFF}" presName="Name37" presStyleLbl="parChTrans1D2" presStyleIdx="1" presStyleCnt="3"/>
      <dgm:spPr/>
      <dgm:t>
        <a:bodyPr/>
        <a:lstStyle/>
        <a:p>
          <a:endParaRPr lang="fr-FR"/>
        </a:p>
      </dgm:t>
    </dgm:pt>
    <dgm:pt modelId="{FC2FC82D-72E0-46BA-8171-958AC335592E}" type="pres">
      <dgm:prSet presAssocID="{E1761AF5-4387-4943-8BB4-67ACAB74102D}" presName="hierRoot2" presStyleCnt="0">
        <dgm:presLayoutVars>
          <dgm:hierBranch val="init"/>
        </dgm:presLayoutVars>
      </dgm:prSet>
      <dgm:spPr/>
    </dgm:pt>
    <dgm:pt modelId="{6084DD20-8E3F-43EA-888E-1C6B2874583C}" type="pres">
      <dgm:prSet presAssocID="{E1761AF5-4387-4943-8BB4-67ACAB74102D}" presName="rootComposite" presStyleCnt="0"/>
      <dgm:spPr/>
    </dgm:pt>
    <dgm:pt modelId="{6AA7ED9F-0C0C-40AA-AE8F-971927BD990D}" type="pres">
      <dgm:prSet presAssocID="{E1761AF5-4387-4943-8BB4-67ACAB74102D}" presName="rootText" presStyleLbl="node2" presStyleIdx="1" presStyleCnt="3">
        <dgm:presLayoutVars>
          <dgm:chPref val="3"/>
        </dgm:presLayoutVars>
      </dgm:prSet>
      <dgm:spPr/>
      <dgm:t>
        <a:bodyPr/>
        <a:lstStyle/>
        <a:p>
          <a:endParaRPr lang="fr-FR"/>
        </a:p>
      </dgm:t>
    </dgm:pt>
    <dgm:pt modelId="{6F64CC7C-54C2-4990-951B-8332D2E9D129}" type="pres">
      <dgm:prSet presAssocID="{E1761AF5-4387-4943-8BB4-67ACAB74102D}" presName="rootConnector" presStyleLbl="node2" presStyleIdx="1" presStyleCnt="3"/>
      <dgm:spPr/>
      <dgm:t>
        <a:bodyPr/>
        <a:lstStyle/>
        <a:p>
          <a:endParaRPr lang="fr-FR"/>
        </a:p>
      </dgm:t>
    </dgm:pt>
    <dgm:pt modelId="{41305305-2ABA-46A1-8E4A-068B31D32DD3}" type="pres">
      <dgm:prSet presAssocID="{E1761AF5-4387-4943-8BB4-67ACAB74102D}" presName="hierChild4" presStyleCnt="0"/>
      <dgm:spPr/>
    </dgm:pt>
    <dgm:pt modelId="{6326D04C-AB1B-4BCC-A855-10D0F0AF5D52}" type="pres">
      <dgm:prSet presAssocID="{E1761AF5-4387-4943-8BB4-67ACAB74102D}" presName="hierChild5" presStyleCnt="0"/>
      <dgm:spPr/>
    </dgm:pt>
    <dgm:pt modelId="{745C00C9-CA42-4F85-96A9-A15BB8151888}" type="pres">
      <dgm:prSet presAssocID="{C7C4F7F1-5985-4E7F-ABEF-E02F785384E7}" presName="Name37" presStyleLbl="parChTrans1D2" presStyleIdx="2" presStyleCnt="3"/>
      <dgm:spPr/>
      <dgm:t>
        <a:bodyPr/>
        <a:lstStyle/>
        <a:p>
          <a:endParaRPr lang="fr-FR"/>
        </a:p>
      </dgm:t>
    </dgm:pt>
    <dgm:pt modelId="{601A99B0-D832-44AF-B280-D41F4F44ACA4}" type="pres">
      <dgm:prSet presAssocID="{458C5B4A-3C6A-4D29-8619-F3E5857C273C}" presName="hierRoot2" presStyleCnt="0">
        <dgm:presLayoutVars>
          <dgm:hierBranch val="init"/>
        </dgm:presLayoutVars>
      </dgm:prSet>
      <dgm:spPr/>
    </dgm:pt>
    <dgm:pt modelId="{09D4E07F-8620-4CCA-AB2E-B51394E3DA1D}" type="pres">
      <dgm:prSet presAssocID="{458C5B4A-3C6A-4D29-8619-F3E5857C273C}" presName="rootComposite" presStyleCnt="0"/>
      <dgm:spPr/>
    </dgm:pt>
    <dgm:pt modelId="{AC6A6B40-2AE7-4695-926C-03A521FD4462}" type="pres">
      <dgm:prSet presAssocID="{458C5B4A-3C6A-4D29-8619-F3E5857C273C}" presName="rootText" presStyleLbl="node2" presStyleIdx="2" presStyleCnt="3">
        <dgm:presLayoutVars>
          <dgm:chPref val="3"/>
        </dgm:presLayoutVars>
      </dgm:prSet>
      <dgm:spPr/>
      <dgm:t>
        <a:bodyPr/>
        <a:lstStyle/>
        <a:p>
          <a:endParaRPr lang="fr-FR"/>
        </a:p>
      </dgm:t>
    </dgm:pt>
    <dgm:pt modelId="{F39099A5-DFC6-435B-BA0B-23D7B20613F1}" type="pres">
      <dgm:prSet presAssocID="{458C5B4A-3C6A-4D29-8619-F3E5857C273C}" presName="rootConnector" presStyleLbl="node2" presStyleIdx="2" presStyleCnt="3"/>
      <dgm:spPr/>
      <dgm:t>
        <a:bodyPr/>
        <a:lstStyle/>
        <a:p>
          <a:endParaRPr lang="fr-FR"/>
        </a:p>
      </dgm:t>
    </dgm:pt>
    <dgm:pt modelId="{06E6C224-0942-49F0-8549-9FE7FC1ED78C}" type="pres">
      <dgm:prSet presAssocID="{458C5B4A-3C6A-4D29-8619-F3E5857C273C}" presName="hierChild4" presStyleCnt="0"/>
      <dgm:spPr/>
    </dgm:pt>
    <dgm:pt modelId="{6B0A9A77-6CF8-4A17-9DEA-EB46A292D4C5}" type="pres">
      <dgm:prSet presAssocID="{458C5B4A-3C6A-4D29-8619-F3E5857C273C}" presName="hierChild5" presStyleCnt="0"/>
      <dgm:spPr/>
    </dgm:pt>
    <dgm:pt modelId="{B86BEC19-2E55-4A74-BF7B-5055C087DEBC}" type="pres">
      <dgm:prSet presAssocID="{33871AB6-77DE-4B3C-8933-590DDCFEA6C1}" presName="hierChild3" presStyleCnt="0"/>
      <dgm:spPr/>
    </dgm:pt>
  </dgm:ptLst>
  <dgm:cxnLst>
    <dgm:cxn modelId="{7554EDEE-0629-43A1-B02B-503007BFA66F}" srcId="{33871AB6-77DE-4B3C-8933-590DDCFEA6C1}" destId="{458C5B4A-3C6A-4D29-8619-F3E5857C273C}" srcOrd="2" destOrd="0" parTransId="{C7C4F7F1-5985-4E7F-ABEF-E02F785384E7}" sibTransId="{06ACCA3B-9330-4A69-A539-D0A977547A19}"/>
    <dgm:cxn modelId="{5880E359-7530-084D-B517-91B7339142E4}" type="presOf" srcId="{33871AB6-77DE-4B3C-8933-590DDCFEA6C1}" destId="{63A4983F-279C-41FF-BB29-34CA60039D69}" srcOrd="0" destOrd="0" presId="urn:microsoft.com/office/officeart/2005/8/layout/orgChart1"/>
    <dgm:cxn modelId="{47D47D1E-266A-FD4A-BD4C-4FD7F5791E9C}" type="presOf" srcId="{CCFDE458-0F99-463F-B931-883C096B8892}" destId="{9DD9895E-D124-45B6-867F-8E51A3440116}" srcOrd="0" destOrd="0" presId="urn:microsoft.com/office/officeart/2005/8/layout/orgChart1"/>
    <dgm:cxn modelId="{89C054E6-252B-8042-97B1-36B3E4C878BE}" type="presOf" srcId="{9DD14D49-180E-4B3E-9CB9-58F0054B9F90}" destId="{A4B6A28B-8ED2-4B5A-9374-BA5E5C2A0743}" srcOrd="1" destOrd="0" presId="urn:microsoft.com/office/officeart/2005/8/layout/orgChart1"/>
    <dgm:cxn modelId="{89C34BB8-DB45-534F-ACE0-0D4DAFB55B79}" type="presOf" srcId="{DC00DD9D-2C50-49E7-BDCB-E3B580F44BD1}" destId="{D064871C-DE6F-4E55-BDFF-E72CE72D4CD3}" srcOrd="0" destOrd="0" presId="urn:microsoft.com/office/officeart/2005/8/layout/orgChart1"/>
    <dgm:cxn modelId="{2BBCA12B-89A5-4F81-AFD5-078788764991}" srcId="{CCFDE458-0F99-463F-B931-883C096B8892}" destId="{33871AB6-77DE-4B3C-8933-590DDCFEA6C1}" srcOrd="2" destOrd="0" parTransId="{BB2786A1-4575-496F-8F56-BF2FC9E65D3D}" sibTransId="{B7EAEB42-A240-4CB0-A592-015C156A8DAC}"/>
    <dgm:cxn modelId="{E46D6171-44D9-CA48-BF0B-DD3CF0DA8490}" type="presOf" srcId="{E1761AF5-4387-4943-8BB4-67ACAB74102D}" destId="{6F64CC7C-54C2-4990-951B-8332D2E9D129}" srcOrd="1" destOrd="0" presId="urn:microsoft.com/office/officeart/2005/8/layout/orgChart1"/>
    <dgm:cxn modelId="{86768BB7-D7A9-460C-89C8-88055D4D7336}" srcId="{CCFDE458-0F99-463F-B931-883C096B8892}" destId="{DC00DD9D-2C50-49E7-BDCB-E3B580F44BD1}" srcOrd="0" destOrd="0" parTransId="{E59A34C5-978F-417D-BC0E-0BAEE206B1FF}" sibTransId="{EBAB5462-6651-4089-9C17-48140F8BE39A}"/>
    <dgm:cxn modelId="{D4CE96B4-A6ED-4836-AB62-AD41915980EA}" srcId="{33871AB6-77DE-4B3C-8933-590DDCFEA6C1}" destId="{42C717A9-9F9C-41CC-A03C-0EE53F02B0A7}" srcOrd="0" destOrd="0" parTransId="{279DF7AB-35A3-468F-B16E-C8AA5CF2AC7F}" sibTransId="{1FA9562A-81CE-4A11-A02A-CB4A1C5F5803}"/>
    <dgm:cxn modelId="{4E416BDB-BD00-954C-A8F1-1F0900E8FBDD}" type="presOf" srcId="{279DF7AB-35A3-468F-B16E-C8AA5CF2AC7F}" destId="{B6F7D860-42BC-4D74-9E6D-CBC8F6B9FA68}" srcOrd="0" destOrd="0" presId="urn:microsoft.com/office/officeart/2005/8/layout/orgChart1"/>
    <dgm:cxn modelId="{F2BDFF13-A339-774A-9B11-FC810D28E114}" type="presOf" srcId="{33871AB6-77DE-4B3C-8933-590DDCFEA6C1}" destId="{FBCC4E47-FF71-4980-BA07-8E98BDFBEB2F}" srcOrd="1" destOrd="0" presId="urn:microsoft.com/office/officeart/2005/8/layout/orgChart1"/>
    <dgm:cxn modelId="{493BD9C9-F7FC-9443-93E2-05537A9C5A71}" type="presOf" srcId="{458C5B4A-3C6A-4D29-8619-F3E5857C273C}" destId="{AC6A6B40-2AE7-4695-926C-03A521FD4462}" srcOrd="0" destOrd="0" presId="urn:microsoft.com/office/officeart/2005/8/layout/orgChart1"/>
    <dgm:cxn modelId="{51062835-363D-4246-B6BA-1629A0E0DC0D}" type="presOf" srcId="{E1761AF5-4387-4943-8BB4-67ACAB74102D}" destId="{6AA7ED9F-0C0C-40AA-AE8F-971927BD990D}" srcOrd="0" destOrd="0" presId="urn:microsoft.com/office/officeart/2005/8/layout/orgChart1"/>
    <dgm:cxn modelId="{F70CC3DB-AE1B-1440-B54C-70F0AAD9FE97}" type="presOf" srcId="{9DD14D49-180E-4B3E-9CB9-58F0054B9F90}" destId="{D007DB86-868B-4489-B905-AE6EF72E969F}" srcOrd="0" destOrd="0" presId="urn:microsoft.com/office/officeart/2005/8/layout/orgChart1"/>
    <dgm:cxn modelId="{5AF6FF0B-CE6A-8C48-A45A-6E094E57E414}" type="presOf" srcId="{C7C4F7F1-5985-4E7F-ABEF-E02F785384E7}" destId="{745C00C9-CA42-4F85-96A9-A15BB8151888}" srcOrd="0" destOrd="0" presId="urn:microsoft.com/office/officeart/2005/8/layout/orgChart1"/>
    <dgm:cxn modelId="{57A9AF65-51F1-A84A-881D-862CB399D4BC}" type="presOf" srcId="{42C717A9-9F9C-41CC-A03C-0EE53F02B0A7}" destId="{F3AFC7A4-E126-4623-A5B2-AD6B708484E5}" srcOrd="1" destOrd="0" presId="urn:microsoft.com/office/officeart/2005/8/layout/orgChart1"/>
    <dgm:cxn modelId="{1D2A697B-B192-E84D-80B3-7F8EA1BA0AAA}" type="presOf" srcId="{42C717A9-9F9C-41CC-A03C-0EE53F02B0A7}" destId="{5E004BDB-B998-4E7A-A3FD-CB2F4E568F93}" srcOrd="0" destOrd="0" presId="urn:microsoft.com/office/officeart/2005/8/layout/orgChart1"/>
    <dgm:cxn modelId="{637B6EE4-7455-4B40-8786-0CBECE6629D0}" type="presOf" srcId="{458C5B4A-3C6A-4D29-8619-F3E5857C273C}" destId="{F39099A5-DFC6-435B-BA0B-23D7B20613F1}" srcOrd="1" destOrd="0" presId="urn:microsoft.com/office/officeart/2005/8/layout/orgChart1"/>
    <dgm:cxn modelId="{A7BDD44F-7AB3-3344-946C-EF8250B6C389}" type="presOf" srcId="{D64B4EE2-9FCD-4DA4-9447-E7CC696E0FFF}" destId="{01260475-5B9D-4751-980A-F95551A465A8}" srcOrd="0" destOrd="0" presId="urn:microsoft.com/office/officeart/2005/8/layout/orgChart1"/>
    <dgm:cxn modelId="{A96961C0-C4AE-E844-B132-303E74CED589}" type="presOf" srcId="{DC00DD9D-2C50-49E7-BDCB-E3B580F44BD1}" destId="{0AA10F3E-1D19-4310-9545-24974CBEDFF7}" srcOrd="1" destOrd="0" presId="urn:microsoft.com/office/officeart/2005/8/layout/orgChart1"/>
    <dgm:cxn modelId="{EC962CE4-9616-4662-BD62-13CA404855DB}" srcId="{CCFDE458-0F99-463F-B931-883C096B8892}" destId="{9DD14D49-180E-4B3E-9CB9-58F0054B9F90}" srcOrd="1" destOrd="0" parTransId="{873D791E-2003-4238-8FB1-18EE33E66B62}" sibTransId="{5EACE2C8-491C-4B91-B81F-F47E5579AC67}"/>
    <dgm:cxn modelId="{9B3A817F-0F13-4352-A31F-84AC9A13A054}" srcId="{33871AB6-77DE-4B3C-8933-590DDCFEA6C1}" destId="{E1761AF5-4387-4943-8BB4-67ACAB74102D}" srcOrd="1" destOrd="0" parTransId="{D64B4EE2-9FCD-4DA4-9447-E7CC696E0FFF}" sibTransId="{A0CB2DF5-E36F-4787-A4A4-7737422F2F47}"/>
    <dgm:cxn modelId="{97A87389-6165-C944-971A-D938FF6DA848}" type="presParOf" srcId="{9DD9895E-D124-45B6-867F-8E51A3440116}" destId="{D0B660A1-24E0-4776-A3F3-85C8EAA602CF}" srcOrd="0" destOrd="0" presId="urn:microsoft.com/office/officeart/2005/8/layout/orgChart1"/>
    <dgm:cxn modelId="{33B73F10-24D1-834F-BB8E-DB1BEEA173B1}" type="presParOf" srcId="{D0B660A1-24E0-4776-A3F3-85C8EAA602CF}" destId="{91ADF211-60A4-4C9F-8DCF-59194C0E7B77}" srcOrd="0" destOrd="0" presId="urn:microsoft.com/office/officeart/2005/8/layout/orgChart1"/>
    <dgm:cxn modelId="{14C992B5-4C19-F24B-ACD2-8AECA0621C96}" type="presParOf" srcId="{91ADF211-60A4-4C9F-8DCF-59194C0E7B77}" destId="{D064871C-DE6F-4E55-BDFF-E72CE72D4CD3}" srcOrd="0" destOrd="0" presId="urn:microsoft.com/office/officeart/2005/8/layout/orgChart1"/>
    <dgm:cxn modelId="{9F527F48-B713-7D47-8C15-7D857963DA36}" type="presParOf" srcId="{91ADF211-60A4-4C9F-8DCF-59194C0E7B77}" destId="{0AA10F3E-1D19-4310-9545-24974CBEDFF7}" srcOrd="1" destOrd="0" presId="urn:microsoft.com/office/officeart/2005/8/layout/orgChart1"/>
    <dgm:cxn modelId="{A5F9CB98-E8EC-1F46-B59D-A5E881DAB325}" type="presParOf" srcId="{D0B660A1-24E0-4776-A3F3-85C8EAA602CF}" destId="{4C108922-3D91-4374-A872-0CF9EAE85A17}" srcOrd="1" destOrd="0" presId="urn:microsoft.com/office/officeart/2005/8/layout/orgChart1"/>
    <dgm:cxn modelId="{3C9908EC-B0F0-E74F-BA16-7E38AC4F1FF7}" type="presParOf" srcId="{D0B660A1-24E0-4776-A3F3-85C8EAA602CF}" destId="{B0C28E37-6CF6-4B10-92F9-4A567704DBA8}" srcOrd="2" destOrd="0" presId="urn:microsoft.com/office/officeart/2005/8/layout/orgChart1"/>
    <dgm:cxn modelId="{BF2A5E29-016F-C446-9C3C-BBF716C7FA53}" type="presParOf" srcId="{9DD9895E-D124-45B6-867F-8E51A3440116}" destId="{B1A5A371-6D97-47F3-8C97-F2F93D71965D}" srcOrd="1" destOrd="0" presId="urn:microsoft.com/office/officeart/2005/8/layout/orgChart1"/>
    <dgm:cxn modelId="{EA577E17-5247-634C-80DA-BAB0244A3643}" type="presParOf" srcId="{B1A5A371-6D97-47F3-8C97-F2F93D71965D}" destId="{22B4D207-794D-416A-878C-9F5436F8107E}" srcOrd="0" destOrd="0" presId="urn:microsoft.com/office/officeart/2005/8/layout/orgChart1"/>
    <dgm:cxn modelId="{638159F9-1098-2D47-BDA7-39B0D2D84748}" type="presParOf" srcId="{22B4D207-794D-416A-878C-9F5436F8107E}" destId="{D007DB86-868B-4489-B905-AE6EF72E969F}" srcOrd="0" destOrd="0" presId="urn:microsoft.com/office/officeart/2005/8/layout/orgChart1"/>
    <dgm:cxn modelId="{9B500D17-A1B3-B443-8F46-5B44B166687C}" type="presParOf" srcId="{22B4D207-794D-416A-878C-9F5436F8107E}" destId="{A4B6A28B-8ED2-4B5A-9374-BA5E5C2A0743}" srcOrd="1" destOrd="0" presId="urn:microsoft.com/office/officeart/2005/8/layout/orgChart1"/>
    <dgm:cxn modelId="{71470A97-A3D8-6B41-8727-D48A40511FC5}" type="presParOf" srcId="{B1A5A371-6D97-47F3-8C97-F2F93D71965D}" destId="{47E73C47-6E95-48AD-99B2-8E6ECAEC2BA9}" srcOrd="1" destOrd="0" presId="urn:microsoft.com/office/officeart/2005/8/layout/orgChart1"/>
    <dgm:cxn modelId="{9B779E5C-725C-BF4B-BCBE-4D23BB4647C9}" type="presParOf" srcId="{B1A5A371-6D97-47F3-8C97-F2F93D71965D}" destId="{D88B446E-FE53-4B0B-A57E-388603B471E1}" srcOrd="2" destOrd="0" presId="urn:microsoft.com/office/officeart/2005/8/layout/orgChart1"/>
    <dgm:cxn modelId="{1C14241B-4DA8-8444-B5AC-9D2F977F015E}" type="presParOf" srcId="{9DD9895E-D124-45B6-867F-8E51A3440116}" destId="{D5C05521-DF27-4076-BA2F-5B9C9EA44EE3}" srcOrd="2" destOrd="0" presId="urn:microsoft.com/office/officeart/2005/8/layout/orgChart1"/>
    <dgm:cxn modelId="{BCEC78DF-AFD7-1841-AA86-C965C7C2260E}" type="presParOf" srcId="{D5C05521-DF27-4076-BA2F-5B9C9EA44EE3}" destId="{A7FBF4EE-463A-4117-8832-9247B32FB261}" srcOrd="0" destOrd="0" presId="urn:microsoft.com/office/officeart/2005/8/layout/orgChart1"/>
    <dgm:cxn modelId="{28335D81-789D-B346-80E7-47C63476625E}" type="presParOf" srcId="{A7FBF4EE-463A-4117-8832-9247B32FB261}" destId="{63A4983F-279C-41FF-BB29-34CA60039D69}" srcOrd="0" destOrd="0" presId="urn:microsoft.com/office/officeart/2005/8/layout/orgChart1"/>
    <dgm:cxn modelId="{DA96E502-6D1F-AB4A-875C-34AEBB833BA4}" type="presParOf" srcId="{A7FBF4EE-463A-4117-8832-9247B32FB261}" destId="{FBCC4E47-FF71-4980-BA07-8E98BDFBEB2F}" srcOrd="1" destOrd="0" presId="urn:microsoft.com/office/officeart/2005/8/layout/orgChart1"/>
    <dgm:cxn modelId="{831A7FD3-27DC-F84D-9263-635C00D64562}" type="presParOf" srcId="{D5C05521-DF27-4076-BA2F-5B9C9EA44EE3}" destId="{139FD717-2765-41C2-9983-61AC47FDF1FA}" srcOrd="1" destOrd="0" presId="urn:microsoft.com/office/officeart/2005/8/layout/orgChart1"/>
    <dgm:cxn modelId="{A2AA50A3-FD80-2249-8D6B-311A9EDE6626}" type="presParOf" srcId="{139FD717-2765-41C2-9983-61AC47FDF1FA}" destId="{B6F7D860-42BC-4D74-9E6D-CBC8F6B9FA68}" srcOrd="0" destOrd="0" presId="urn:microsoft.com/office/officeart/2005/8/layout/orgChart1"/>
    <dgm:cxn modelId="{B4F59CCB-C9AB-B042-B385-335C2B5B4908}" type="presParOf" srcId="{139FD717-2765-41C2-9983-61AC47FDF1FA}" destId="{8A4AA849-DAE4-4ED7-A21C-E11059340849}" srcOrd="1" destOrd="0" presId="urn:microsoft.com/office/officeart/2005/8/layout/orgChart1"/>
    <dgm:cxn modelId="{D69ECFB1-8521-A544-8700-DDA5A7D385CA}" type="presParOf" srcId="{8A4AA849-DAE4-4ED7-A21C-E11059340849}" destId="{7C0674A0-60B4-4D93-A07D-3582308FB46B}" srcOrd="0" destOrd="0" presId="urn:microsoft.com/office/officeart/2005/8/layout/orgChart1"/>
    <dgm:cxn modelId="{3EFE27C2-2DA1-C144-B0D4-838306C38753}" type="presParOf" srcId="{7C0674A0-60B4-4D93-A07D-3582308FB46B}" destId="{5E004BDB-B998-4E7A-A3FD-CB2F4E568F93}" srcOrd="0" destOrd="0" presId="urn:microsoft.com/office/officeart/2005/8/layout/orgChart1"/>
    <dgm:cxn modelId="{AFA18B67-3DFA-A046-9C89-7261F6316CC0}" type="presParOf" srcId="{7C0674A0-60B4-4D93-A07D-3582308FB46B}" destId="{F3AFC7A4-E126-4623-A5B2-AD6B708484E5}" srcOrd="1" destOrd="0" presId="urn:microsoft.com/office/officeart/2005/8/layout/orgChart1"/>
    <dgm:cxn modelId="{8FEE876B-3596-0746-A63E-05D3E4867B64}" type="presParOf" srcId="{8A4AA849-DAE4-4ED7-A21C-E11059340849}" destId="{6EB31A29-622C-4481-BE73-A95384BA2236}" srcOrd="1" destOrd="0" presId="urn:microsoft.com/office/officeart/2005/8/layout/orgChart1"/>
    <dgm:cxn modelId="{D4165851-AB91-624B-BB1B-7CB32B28C91E}" type="presParOf" srcId="{8A4AA849-DAE4-4ED7-A21C-E11059340849}" destId="{521CEF0A-A562-4E40-8854-67AA7EE153CE}" srcOrd="2" destOrd="0" presId="urn:microsoft.com/office/officeart/2005/8/layout/orgChart1"/>
    <dgm:cxn modelId="{AE4337C9-BC00-8B48-8F21-F4B2B64D4314}" type="presParOf" srcId="{139FD717-2765-41C2-9983-61AC47FDF1FA}" destId="{01260475-5B9D-4751-980A-F95551A465A8}" srcOrd="2" destOrd="0" presId="urn:microsoft.com/office/officeart/2005/8/layout/orgChart1"/>
    <dgm:cxn modelId="{006B9DD1-2818-484E-8AA8-70D53472EDAF}" type="presParOf" srcId="{139FD717-2765-41C2-9983-61AC47FDF1FA}" destId="{FC2FC82D-72E0-46BA-8171-958AC335592E}" srcOrd="3" destOrd="0" presId="urn:microsoft.com/office/officeart/2005/8/layout/orgChart1"/>
    <dgm:cxn modelId="{F00F8727-8E25-8E40-A317-BB69D8B66876}" type="presParOf" srcId="{FC2FC82D-72E0-46BA-8171-958AC335592E}" destId="{6084DD20-8E3F-43EA-888E-1C6B2874583C}" srcOrd="0" destOrd="0" presId="urn:microsoft.com/office/officeart/2005/8/layout/orgChart1"/>
    <dgm:cxn modelId="{25BCC1F3-B681-3E43-83EC-0D12F48DF29D}" type="presParOf" srcId="{6084DD20-8E3F-43EA-888E-1C6B2874583C}" destId="{6AA7ED9F-0C0C-40AA-AE8F-971927BD990D}" srcOrd="0" destOrd="0" presId="urn:microsoft.com/office/officeart/2005/8/layout/orgChart1"/>
    <dgm:cxn modelId="{96473B46-A5AE-FB46-9F04-D75FC7EA7D10}" type="presParOf" srcId="{6084DD20-8E3F-43EA-888E-1C6B2874583C}" destId="{6F64CC7C-54C2-4990-951B-8332D2E9D129}" srcOrd="1" destOrd="0" presId="urn:microsoft.com/office/officeart/2005/8/layout/orgChart1"/>
    <dgm:cxn modelId="{0DF5FC11-DDFC-A743-9661-03CE79380391}" type="presParOf" srcId="{FC2FC82D-72E0-46BA-8171-958AC335592E}" destId="{41305305-2ABA-46A1-8E4A-068B31D32DD3}" srcOrd="1" destOrd="0" presId="urn:microsoft.com/office/officeart/2005/8/layout/orgChart1"/>
    <dgm:cxn modelId="{F0F0064E-2816-6E42-B1E3-E05D203E0282}" type="presParOf" srcId="{FC2FC82D-72E0-46BA-8171-958AC335592E}" destId="{6326D04C-AB1B-4BCC-A855-10D0F0AF5D52}" srcOrd="2" destOrd="0" presId="urn:microsoft.com/office/officeart/2005/8/layout/orgChart1"/>
    <dgm:cxn modelId="{A36FFA05-03E9-E043-BE4F-C326AB1CBBE6}" type="presParOf" srcId="{139FD717-2765-41C2-9983-61AC47FDF1FA}" destId="{745C00C9-CA42-4F85-96A9-A15BB8151888}" srcOrd="4" destOrd="0" presId="urn:microsoft.com/office/officeart/2005/8/layout/orgChart1"/>
    <dgm:cxn modelId="{5D651168-5005-1F41-8976-93B3C77AE2EF}" type="presParOf" srcId="{139FD717-2765-41C2-9983-61AC47FDF1FA}" destId="{601A99B0-D832-44AF-B280-D41F4F44ACA4}" srcOrd="5" destOrd="0" presId="urn:microsoft.com/office/officeart/2005/8/layout/orgChart1"/>
    <dgm:cxn modelId="{94D8E1DA-99F8-F04B-9738-8565DF6CC11E}" type="presParOf" srcId="{601A99B0-D832-44AF-B280-D41F4F44ACA4}" destId="{09D4E07F-8620-4CCA-AB2E-B51394E3DA1D}" srcOrd="0" destOrd="0" presId="urn:microsoft.com/office/officeart/2005/8/layout/orgChart1"/>
    <dgm:cxn modelId="{0FBDFE0F-48DA-D34E-9386-93DEACBC602A}" type="presParOf" srcId="{09D4E07F-8620-4CCA-AB2E-B51394E3DA1D}" destId="{AC6A6B40-2AE7-4695-926C-03A521FD4462}" srcOrd="0" destOrd="0" presId="urn:microsoft.com/office/officeart/2005/8/layout/orgChart1"/>
    <dgm:cxn modelId="{1253D78D-28DA-4B41-8CCB-6A4EB83992A0}" type="presParOf" srcId="{09D4E07F-8620-4CCA-AB2E-B51394E3DA1D}" destId="{F39099A5-DFC6-435B-BA0B-23D7B20613F1}" srcOrd="1" destOrd="0" presId="urn:microsoft.com/office/officeart/2005/8/layout/orgChart1"/>
    <dgm:cxn modelId="{5A149434-4560-AC47-9DD7-4C9949B168A4}" type="presParOf" srcId="{601A99B0-D832-44AF-B280-D41F4F44ACA4}" destId="{06E6C224-0942-49F0-8549-9FE7FC1ED78C}" srcOrd="1" destOrd="0" presId="urn:microsoft.com/office/officeart/2005/8/layout/orgChart1"/>
    <dgm:cxn modelId="{BC1E64FE-B7D7-6E44-9D07-3C6DB7E00AE6}" type="presParOf" srcId="{601A99B0-D832-44AF-B280-D41F4F44ACA4}" destId="{6B0A9A77-6CF8-4A17-9DEA-EB46A292D4C5}" srcOrd="2" destOrd="0" presId="urn:microsoft.com/office/officeart/2005/8/layout/orgChart1"/>
    <dgm:cxn modelId="{9FD30C2E-B91C-E743-814B-C6CFF2CEC850}" type="presParOf" srcId="{D5C05521-DF27-4076-BA2F-5B9C9EA44EE3}" destId="{B86BEC19-2E55-4A74-BF7B-5055C087DEB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7AD69-BDE0-4F21-8B22-D1C5F3719096}">
      <dsp:nvSpPr>
        <dsp:cNvPr id="0" name=""/>
        <dsp:cNvSpPr/>
      </dsp:nvSpPr>
      <dsp:spPr>
        <a:xfrm>
          <a:off x="2610" y="2775833"/>
          <a:ext cx="3180009" cy="1272003"/>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fr-FR" sz="1300" b="0" kern="1200" dirty="0" smtClean="0"/>
            <a:t>juillet:</a:t>
          </a:r>
        </a:p>
        <a:p>
          <a:pPr lvl="0" algn="ctr" defTabSz="577850">
            <a:lnSpc>
              <a:spcPct val="90000"/>
            </a:lnSpc>
            <a:spcBef>
              <a:spcPct val="0"/>
            </a:spcBef>
            <a:spcAft>
              <a:spcPct val="35000"/>
            </a:spcAft>
          </a:pPr>
          <a:r>
            <a:rPr lang="fr-FR" sz="1300" kern="1200" dirty="0" smtClean="0"/>
            <a:t>1</a:t>
          </a:r>
          <a:r>
            <a:rPr lang="fr-FR" sz="1300" kern="1200" baseline="30000" dirty="0" smtClean="0"/>
            <a:t>er</a:t>
          </a:r>
          <a:r>
            <a:rPr lang="fr-FR" sz="1300" kern="1200" dirty="0" smtClean="0"/>
            <a:t> essais logo et charte graphique</a:t>
          </a:r>
          <a:endParaRPr lang="fr-BE" sz="1300" kern="1200" dirty="0"/>
        </a:p>
      </dsp:txBody>
      <dsp:txXfrm>
        <a:off x="638612" y="2775833"/>
        <a:ext cx="1908006" cy="1272003"/>
      </dsp:txXfrm>
    </dsp:sp>
    <dsp:sp modelId="{9C443D75-A4B3-4BC8-A0AF-765F5D1D229B}">
      <dsp:nvSpPr>
        <dsp:cNvPr id="0" name=""/>
        <dsp:cNvSpPr/>
      </dsp:nvSpPr>
      <dsp:spPr>
        <a:xfrm>
          <a:off x="2864619" y="2775833"/>
          <a:ext cx="3180009" cy="1272003"/>
        </a:xfrm>
        <a:prstGeom prst="chevr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fr-BE" sz="1300" b="0" i="0" kern="1200" dirty="0" smtClean="0"/>
            <a:t>mi-juillet à début septembre : </a:t>
          </a:r>
        </a:p>
        <a:p>
          <a:pPr lvl="0" algn="ctr" defTabSz="577850">
            <a:lnSpc>
              <a:spcPct val="90000"/>
            </a:lnSpc>
            <a:spcBef>
              <a:spcPct val="0"/>
            </a:spcBef>
            <a:spcAft>
              <a:spcPct val="35000"/>
            </a:spcAft>
          </a:pPr>
          <a:r>
            <a:rPr lang="fr-BE" sz="1300" b="0" i="0" kern="1200" dirty="0" smtClean="0"/>
            <a:t>rencontre des producteurs, photos chez eux et interviews pour texte sur le site</a:t>
          </a:r>
          <a:endParaRPr lang="fr-BE" sz="1300" b="0" i="0" kern="1200" dirty="0"/>
        </a:p>
      </dsp:txBody>
      <dsp:txXfrm>
        <a:off x="3500621" y="2775833"/>
        <a:ext cx="1908006" cy="1272003"/>
      </dsp:txXfrm>
    </dsp:sp>
    <dsp:sp modelId="{2AFD50EA-2DE9-4473-9FF8-F7AC74EBD430}">
      <dsp:nvSpPr>
        <dsp:cNvPr id="0" name=""/>
        <dsp:cNvSpPr/>
      </dsp:nvSpPr>
      <dsp:spPr>
        <a:xfrm>
          <a:off x="5726627" y="2775833"/>
          <a:ext cx="3180009" cy="1272003"/>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fr-BE" sz="1300" b="0" i="0" kern="1200" dirty="0" smtClean="0"/>
            <a:t>début septembre : </a:t>
          </a:r>
        </a:p>
        <a:p>
          <a:pPr lvl="0" algn="ctr" defTabSz="577850">
            <a:lnSpc>
              <a:spcPct val="90000"/>
            </a:lnSpc>
            <a:spcBef>
              <a:spcPct val="0"/>
            </a:spcBef>
            <a:spcAft>
              <a:spcPct val="35000"/>
            </a:spcAft>
          </a:pPr>
          <a:r>
            <a:rPr lang="fr-BE" sz="1300" b="0" i="0" kern="1200" dirty="0" smtClean="0"/>
            <a:t>réalisation d'un flyer , d'une petite vidéo teaser  et autres… </a:t>
          </a:r>
          <a:endParaRPr lang="fr-BE" sz="1300" kern="1200" dirty="0"/>
        </a:p>
      </dsp:txBody>
      <dsp:txXfrm>
        <a:off x="6362629" y="2775833"/>
        <a:ext cx="1908006" cy="12720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C00C9-CA42-4F85-96A9-A15BB8151888}">
      <dsp:nvSpPr>
        <dsp:cNvPr id="0" name=""/>
        <dsp:cNvSpPr/>
      </dsp:nvSpPr>
      <dsp:spPr>
        <a:xfrm>
          <a:off x="3952843" y="2644039"/>
          <a:ext cx="1636649" cy="284046"/>
        </a:xfrm>
        <a:custGeom>
          <a:avLst/>
          <a:gdLst/>
          <a:ahLst/>
          <a:cxnLst/>
          <a:rect l="0" t="0" r="0" b="0"/>
          <a:pathLst>
            <a:path>
              <a:moveTo>
                <a:pt x="0" y="0"/>
              </a:moveTo>
              <a:lnTo>
                <a:pt x="0" y="142023"/>
              </a:lnTo>
              <a:lnTo>
                <a:pt x="1636649" y="142023"/>
              </a:lnTo>
              <a:lnTo>
                <a:pt x="1636649" y="2840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260475-5B9D-4751-980A-F95551A465A8}">
      <dsp:nvSpPr>
        <dsp:cNvPr id="0" name=""/>
        <dsp:cNvSpPr/>
      </dsp:nvSpPr>
      <dsp:spPr>
        <a:xfrm>
          <a:off x="3907123" y="2644039"/>
          <a:ext cx="91440" cy="284046"/>
        </a:xfrm>
        <a:custGeom>
          <a:avLst/>
          <a:gdLst/>
          <a:ahLst/>
          <a:cxnLst/>
          <a:rect l="0" t="0" r="0" b="0"/>
          <a:pathLst>
            <a:path>
              <a:moveTo>
                <a:pt x="45720" y="0"/>
              </a:moveTo>
              <a:lnTo>
                <a:pt x="45720" y="2840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F7D860-42BC-4D74-9E6D-CBC8F6B9FA68}">
      <dsp:nvSpPr>
        <dsp:cNvPr id="0" name=""/>
        <dsp:cNvSpPr/>
      </dsp:nvSpPr>
      <dsp:spPr>
        <a:xfrm>
          <a:off x="2316194" y="2644039"/>
          <a:ext cx="1636649" cy="284046"/>
        </a:xfrm>
        <a:custGeom>
          <a:avLst/>
          <a:gdLst/>
          <a:ahLst/>
          <a:cxnLst/>
          <a:rect l="0" t="0" r="0" b="0"/>
          <a:pathLst>
            <a:path>
              <a:moveTo>
                <a:pt x="1636649" y="0"/>
              </a:moveTo>
              <a:lnTo>
                <a:pt x="1636649" y="142023"/>
              </a:lnTo>
              <a:lnTo>
                <a:pt x="0" y="142023"/>
              </a:lnTo>
              <a:lnTo>
                <a:pt x="0" y="2840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64871C-DE6F-4E55-BDFF-E72CE72D4CD3}">
      <dsp:nvSpPr>
        <dsp:cNvPr id="0" name=""/>
        <dsp:cNvSpPr/>
      </dsp:nvSpPr>
      <dsp:spPr>
        <a:xfrm>
          <a:off x="3242" y="1967737"/>
          <a:ext cx="1352603" cy="6763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BE" sz="1500" kern="1200"/>
            <a:t>Des montants déjà annoncés</a:t>
          </a:r>
          <a:endParaRPr lang="en-US" sz="1500" kern="1200"/>
        </a:p>
      </dsp:txBody>
      <dsp:txXfrm>
        <a:off x="3242" y="1967737"/>
        <a:ext cx="1352603" cy="676301"/>
      </dsp:txXfrm>
    </dsp:sp>
    <dsp:sp modelId="{D007DB86-868B-4489-B905-AE6EF72E969F}">
      <dsp:nvSpPr>
        <dsp:cNvPr id="0" name=""/>
        <dsp:cNvSpPr/>
      </dsp:nvSpPr>
      <dsp:spPr>
        <a:xfrm>
          <a:off x="1639892" y="1967737"/>
          <a:ext cx="1352603" cy="6763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BE" sz="1500" kern="1200"/>
            <a:t>Et en chemin…</a:t>
          </a:r>
          <a:endParaRPr lang="en-US" sz="1500" kern="1200"/>
        </a:p>
      </dsp:txBody>
      <dsp:txXfrm>
        <a:off x="1639892" y="1967737"/>
        <a:ext cx="1352603" cy="676301"/>
      </dsp:txXfrm>
    </dsp:sp>
    <dsp:sp modelId="{63A4983F-279C-41FF-BB29-34CA60039D69}">
      <dsp:nvSpPr>
        <dsp:cNvPr id="0" name=""/>
        <dsp:cNvSpPr/>
      </dsp:nvSpPr>
      <dsp:spPr>
        <a:xfrm>
          <a:off x="3276542" y="1967737"/>
          <a:ext cx="1352603" cy="6763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BE" sz="1500" kern="1200"/>
            <a:t>Et à trouver :</a:t>
          </a:r>
          <a:endParaRPr lang="en-US" sz="1500" kern="1200"/>
        </a:p>
      </dsp:txBody>
      <dsp:txXfrm>
        <a:off x="3276542" y="1967737"/>
        <a:ext cx="1352603" cy="676301"/>
      </dsp:txXfrm>
    </dsp:sp>
    <dsp:sp modelId="{5E004BDB-B998-4E7A-A3FD-CB2F4E568F93}">
      <dsp:nvSpPr>
        <dsp:cNvPr id="0" name=""/>
        <dsp:cNvSpPr/>
      </dsp:nvSpPr>
      <dsp:spPr>
        <a:xfrm>
          <a:off x="1639892" y="2928085"/>
          <a:ext cx="1352603" cy="67630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BE" sz="1500" kern="1200"/>
            <a:t>Coopérateurs actifs</a:t>
          </a:r>
          <a:endParaRPr lang="en-US" sz="1500" kern="1200"/>
        </a:p>
      </dsp:txBody>
      <dsp:txXfrm>
        <a:off x="1639892" y="2928085"/>
        <a:ext cx="1352603" cy="676301"/>
      </dsp:txXfrm>
    </dsp:sp>
    <dsp:sp modelId="{6AA7ED9F-0C0C-40AA-AE8F-971927BD990D}">
      <dsp:nvSpPr>
        <dsp:cNvPr id="0" name=""/>
        <dsp:cNvSpPr/>
      </dsp:nvSpPr>
      <dsp:spPr>
        <a:xfrm>
          <a:off x="3276542" y="2928085"/>
          <a:ext cx="1352603" cy="67630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BE" sz="1500" kern="1200"/>
            <a:t>Coopérateurs financiers (Papy’s)</a:t>
          </a:r>
          <a:endParaRPr lang="en-US" sz="1500" kern="1200"/>
        </a:p>
      </dsp:txBody>
      <dsp:txXfrm>
        <a:off x="3276542" y="2928085"/>
        <a:ext cx="1352603" cy="676301"/>
      </dsp:txXfrm>
    </dsp:sp>
    <dsp:sp modelId="{AC6A6B40-2AE7-4695-926C-03A521FD4462}">
      <dsp:nvSpPr>
        <dsp:cNvPr id="0" name=""/>
        <dsp:cNvSpPr/>
      </dsp:nvSpPr>
      <dsp:spPr>
        <a:xfrm>
          <a:off x="4913192" y="2928085"/>
          <a:ext cx="1352603" cy="67630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BE" sz="1500" kern="1200"/>
            <a:t>Et les producteurs</a:t>
          </a:r>
          <a:endParaRPr lang="en-US" sz="1500" kern="1200"/>
        </a:p>
      </dsp:txBody>
      <dsp:txXfrm>
        <a:off x="4913192" y="2928085"/>
        <a:ext cx="1352603" cy="67630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9018E2-57F4-DF46-8CBD-AA804965DAA2}" type="datetimeFigureOut">
              <a:rPr lang="fr-FR" smtClean="0"/>
              <a:t>26/06/2018</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2E2C26-975A-4349-AFD1-70FC01F990E1}" type="slidenum">
              <a:rPr lang="fr-FR" smtClean="0"/>
              <a:t>‹#›</a:t>
            </a:fld>
            <a:endParaRPr lang="fr-FR"/>
          </a:p>
        </p:txBody>
      </p:sp>
    </p:spTree>
    <p:extLst>
      <p:ext uri="{BB962C8B-B14F-4D97-AF65-F5344CB8AC3E}">
        <p14:creationId xmlns:p14="http://schemas.microsoft.com/office/powerpoint/2010/main" val="1617894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98643-F08F-8245-B10C-8E9F0A5FEE6C}" type="datetimeFigureOut">
              <a:rPr lang="fr-FR" smtClean="0"/>
              <a:t>26/06/2018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DD9BB7-20E4-4443-A0AD-68E866BCB775}" type="slidenum">
              <a:rPr lang="fr-FR" smtClean="0"/>
              <a:t>‹#›</a:t>
            </a:fld>
            <a:endParaRPr lang="fr-FR"/>
          </a:p>
        </p:txBody>
      </p:sp>
    </p:spTree>
    <p:extLst>
      <p:ext uri="{BB962C8B-B14F-4D97-AF65-F5344CB8AC3E}">
        <p14:creationId xmlns:p14="http://schemas.microsoft.com/office/powerpoint/2010/main" val="223165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BE" altLang="fr-FR"/>
              <a:t>Nous avons brainstormé, consulté trier et encore consulté et puis après une prise de décision par consentement, nous avons choisi ce nom (cocoricoop)</a:t>
            </a:r>
          </a:p>
          <a:p>
            <a:pPr eaLnBrk="1" hangingPunct="1">
              <a:spcBef>
                <a:spcPct val="0"/>
              </a:spcBef>
            </a:pPr>
            <a:r>
              <a:rPr lang="fr-FR" altLang="fr-FR"/>
              <a:t>Il ne fait pas l’unanimité, mais l’important est qu’il ne laisse personne indifférent!</a:t>
            </a:r>
          </a:p>
          <a:p>
            <a:pPr eaLnBrk="1" hangingPunct="1">
              <a:spcBef>
                <a:spcPct val="0"/>
              </a:spcBef>
            </a:pPr>
            <a:r>
              <a:rPr lang="fr-FR" altLang="fr-FR"/>
              <a:t>Ce nom donc évoque des valeurs…</a:t>
            </a:r>
            <a:r>
              <a:rPr lang="fr-BE" altLang="fr-FR"/>
              <a:t>la ruralité, les paysages, la fierté de nos produits, la convivialité, le réveil du matin, l’humour…</a:t>
            </a:r>
          </a:p>
          <a:p>
            <a:pPr eaLnBrk="1" hangingPunct="1">
              <a:spcBef>
                <a:spcPct val="0"/>
              </a:spcBef>
            </a:pPr>
            <a:endParaRPr lang="fr-FR" altLang="fr-FR"/>
          </a:p>
          <a:p>
            <a:pPr eaLnBrk="1" hangingPunct="1">
              <a:spcBef>
                <a:spcPct val="0"/>
              </a:spcBef>
            </a:pPr>
            <a:endParaRPr lang="fr-BE" altLang="fr-FR"/>
          </a:p>
          <a:p>
            <a:pPr eaLnBrk="1" hangingPunct="1">
              <a:spcBef>
                <a:spcPct val="0"/>
              </a:spcBef>
            </a:pPr>
            <a:endParaRPr lang="fr-BE" altLang="fr-FR"/>
          </a:p>
        </p:txBody>
      </p:sp>
      <p:sp>
        <p:nvSpPr>
          <p:cNvPr id="143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08517787-94DB-A942-A4A2-F7D622D1BCB0}" type="slidenum">
              <a:rPr lang="fr-BE" altLang="fr-FR"/>
              <a:pPr eaLnBrk="1" hangingPunct="1"/>
              <a:t>22</a:t>
            </a:fld>
            <a:endParaRPr lang="fr-BE" altLang="fr-FR"/>
          </a:p>
        </p:txBody>
      </p:sp>
    </p:spTree>
    <p:extLst>
      <p:ext uri="{BB962C8B-B14F-4D97-AF65-F5344CB8AC3E}">
        <p14:creationId xmlns:p14="http://schemas.microsoft.com/office/powerpoint/2010/main" val="1238917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Pas d’affolement, nous ne l’avons pas encore, mais nous avons trouvé la personne qui va nous le dessiner.</a:t>
            </a:r>
          </a:p>
          <a:p>
            <a:pPr eaLnBrk="1" hangingPunct="1">
              <a:spcBef>
                <a:spcPct val="0"/>
              </a:spcBef>
            </a:pPr>
            <a:r>
              <a:rPr lang="fr-FR" altLang="fr-FR"/>
              <a:t>Sophie Bihin, est une jeune artiste de Leignon. Dans le gt comm on a flashé sur son trait… je vous laisse juger par vous-même…</a:t>
            </a:r>
            <a:endParaRPr lang="fr-BE" altLang="fr-FR"/>
          </a:p>
        </p:txBody>
      </p:sp>
      <p:sp>
        <p:nvSpPr>
          <p:cNvPr id="153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8DB216F4-77C8-684B-AB91-9F9D0AD004B5}" type="slidenum">
              <a:rPr lang="fr-BE" altLang="fr-FR"/>
              <a:pPr eaLnBrk="1" hangingPunct="1"/>
              <a:t>23</a:t>
            </a:fld>
            <a:endParaRPr lang="fr-BE" altLang="fr-FR"/>
          </a:p>
        </p:txBody>
      </p:sp>
    </p:spTree>
    <p:extLst>
      <p:ext uri="{BB962C8B-B14F-4D97-AF65-F5344CB8AC3E}">
        <p14:creationId xmlns:p14="http://schemas.microsoft.com/office/powerpoint/2010/main" val="131068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Dreamteam, composée de Sophie, de Coline pour le volet rédactionnel avec entre autres les bio des producteurs, et enfin Astrid pour les photos et le coté plus technique.</a:t>
            </a:r>
          </a:p>
          <a:p>
            <a:pPr eaLnBrk="1" hangingPunct="1">
              <a:spcBef>
                <a:spcPct val="0"/>
              </a:spcBef>
            </a:pPr>
            <a:r>
              <a:rPr lang="fr-FR" altLang="fr-FR"/>
              <a:t>Mais on a aussi besoin de talentueux et généreux geeks pour intégrer le logiciel de vente et l’entretien… donc… à votre bon cœur mesdames, messieurs!</a:t>
            </a:r>
            <a:endParaRPr lang="fr-BE" altLang="fr-FR"/>
          </a:p>
        </p:txBody>
      </p:sp>
      <p:sp>
        <p:nvSpPr>
          <p:cNvPr id="16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E9062039-BB54-494C-8667-525D8FEEF284}" type="slidenum">
              <a:rPr lang="fr-BE" altLang="fr-FR"/>
              <a:pPr eaLnBrk="1" hangingPunct="1"/>
              <a:t>25</a:t>
            </a:fld>
            <a:endParaRPr lang="fr-BE" altLang="fr-FR"/>
          </a:p>
        </p:txBody>
      </p:sp>
    </p:spTree>
    <p:extLst>
      <p:ext uri="{BB962C8B-B14F-4D97-AF65-F5344CB8AC3E}">
        <p14:creationId xmlns:p14="http://schemas.microsoft.com/office/powerpoint/2010/main" val="73590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Je parlais plutôt des photos et là aussi nous avons trouvé un talents local.</a:t>
            </a:r>
          </a:p>
          <a:p>
            <a:pPr eaLnBrk="1" hangingPunct="1">
              <a:spcBef>
                <a:spcPct val="0"/>
              </a:spcBef>
            </a:pPr>
            <a:r>
              <a:rPr lang="fr-FR" altLang="fr-FR"/>
              <a:t>Astrid est de Ciney et fait de magnifique photos…</a:t>
            </a:r>
            <a:endParaRPr lang="fr-BE" altLang="fr-FR"/>
          </a:p>
        </p:txBody>
      </p:sp>
      <p:sp>
        <p:nvSpPr>
          <p:cNvPr id="174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A13949A7-E086-AA44-A148-120105A5E550}" type="slidenum">
              <a:rPr lang="fr-BE" altLang="fr-FR"/>
              <a:pPr eaLnBrk="1" hangingPunct="1"/>
              <a:t>26</a:t>
            </a:fld>
            <a:endParaRPr lang="fr-BE" altLang="fr-FR"/>
          </a:p>
        </p:txBody>
      </p:sp>
    </p:spTree>
    <p:extLst>
      <p:ext uri="{BB962C8B-B14F-4D97-AF65-F5344CB8AC3E}">
        <p14:creationId xmlns:p14="http://schemas.microsoft.com/office/powerpoint/2010/main" val="1973344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Comm en interne, pour garder le lien avec la communauté.</a:t>
            </a:r>
          </a:p>
          <a:p>
            <a:pPr eaLnBrk="1" hangingPunct="1">
              <a:spcBef>
                <a:spcPct val="0"/>
              </a:spcBef>
            </a:pPr>
            <a:r>
              <a:rPr lang="fr-FR" altLang="fr-FR"/>
              <a:t>Les incontournables réseaux sociaux, meilleur « retour sur investissement » possible. Surtout pour sortir de la bulle des convaincus.</a:t>
            </a:r>
          </a:p>
          <a:p>
            <a:pPr eaLnBrk="1" hangingPunct="1">
              <a:spcBef>
                <a:spcPct val="0"/>
              </a:spcBef>
            </a:pPr>
            <a:r>
              <a:rPr lang="fr-FR" altLang="fr-FR"/>
              <a:t>Et puis la presse classique, parce que tt le monde n’est pas sur les RS et  que ce sont encore des médias qui compte.</a:t>
            </a:r>
            <a:endParaRPr lang="fr-BE" altLang="fr-FR"/>
          </a:p>
        </p:txBody>
      </p:sp>
      <p:sp>
        <p:nvSpPr>
          <p:cNvPr id="184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FE1621A7-2FD9-7C42-A267-69D25680E0B4}" type="slidenum">
              <a:rPr lang="fr-BE" altLang="fr-FR"/>
              <a:pPr eaLnBrk="1" hangingPunct="1"/>
              <a:t>28</a:t>
            </a:fld>
            <a:endParaRPr lang="fr-BE" altLang="fr-FR"/>
          </a:p>
        </p:txBody>
      </p:sp>
    </p:spTree>
    <p:extLst>
      <p:ext uri="{BB962C8B-B14F-4D97-AF65-F5344CB8AC3E}">
        <p14:creationId xmlns:p14="http://schemas.microsoft.com/office/powerpoint/2010/main" val="952671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2CFE510A-1889-4062-81BA-5AAD0B83FA42}"/>
              </a:ext>
            </a:extLst>
          </p:cNvPr>
          <p:cNvSpPr txBox="1">
            <a:spLocks noGrp="1"/>
          </p:cNvSpPr>
          <p:nvPr/>
        </p:nvSpPr>
        <p:spPr>
          <a:xfrm>
            <a:off x="4281488" y="0"/>
            <a:ext cx="3276600" cy="53657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4B9B281-04D9-4BB7-B39B-EAD51729AAB5}"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6/26/18</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A5FD536E-4EE1-4AA4-8F27-A37955D297AC}"/>
              </a:ext>
            </a:extLst>
          </p:cNvPr>
          <p:cNvSpPr txBox="1">
            <a:spLocks noGrp="1"/>
          </p:cNvSpPr>
          <p:nvPr/>
        </p:nvSpPr>
        <p:spPr>
          <a:xfrm>
            <a:off x="4278960" y="10157400"/>
            <a:ext cx="3280680" cy="53424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721D55C-1245-4773-AF4B-A7972D0BFF2F}" type="slidenum">
              <a:rPr kumimoji="0" lang="fr-BE" sz="1400" b="0" i="0" u="none" strike="noStrike" kern="1200" cap="none" spc="0" normalizeH="0" baseline="0" noProof="0" smtClean="0">
                <a:ln>
                  <a:noFill/>
                </a:ln>
                <a:solidFill>
                  <a:schemeClr val="tx1"/>
                </a:solidFill>
                <a:effectLst/>
                <a:uLnTx/>
                <a:uFillTx/>
                <a:latin typeface="Times New Roman" pitchFamily="18"/>
                <a:ea typeface="Lucida Sans Unicode"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37</a:t>
            </a:fld>
            <a:endParaRPr kumimoji="0" lang="fr-BE" sz="1400" b="0" i="0" u="none" strike="noStrike" kern="1200" cap="none" spc="0" normalizeH="0" baseline="0" noProof="0">
              <a:ln>
                <a:noFill/>
              </a:ln>
              <a:solidFill>
                <a:schemeClr val="tx1"/>
              </a:solidFill>
              <a:effectLst/>
              <a:uLnTx/>
              <a:uFillTx/>
              <a:latin typeface="Times New Roman" pitchFamily="18"/>
              <a:ea typeface="Lucida Sans Unicode" pitchFamily="2"/>
              <a:cs typeface="Tahoma" pitchFamily="2"/>
            </a:endParaRPr>
          </a:p>
        </p:txBody>
      </p:sp>
      <p:sp>
        <p:nvSpPr>
          <p:cNvPr id="11" name="Slide Number Placeholder 6">
            <a:extLst>
              <a:ext uri="{FF2B5EF4-FFF2-40B4-BE49-F238E27FC236}">
                <a16:creationId xmlns="" xmlns:a16="http://schemas.microsoft.com/office/drawing/2014/main" id="{69BA0DE1-C7D9-4241-93BD-2224D974B157}"/>
              </a:ext>
            </a:extLst>
          </p:cNvPr>
          <p:cNvSpPr txBox="1">
            <a:spLocks noGrp="1"/>
          </p:cNvSpPr>
          <p:nvPr/>
        </p:nvSpPr>
        <p:spPr>
          <a:xfrm>
            <a:off x="4278960" y="10157400"/>
            <a:ext cx="3280680" cy="53424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2A94243-94C1-4517-BE67-2A073D37E9EE}" type="slidenum">
              <a:rPr kumimoji="0" lang="en-US" sz="1400" b="0" i="0" u="none" strike="noStrike" kern="1200" cap="none" spc="0" normalizeH="0" baseline="0" noProof="0" smtClean="0">
                <a:ln>
                  <a:noFill/>
                </a:ln>
                <a:solidFill>
                  <a:schemeClr val="tx1"/>
                </a:solidFill>
                <a:effectLst/>
                <a:uLnTx/>
                <a:uFillTx/>
                <a:latin typeface="Times New Roman" pitchFamily="18"/>
                <a:ea typeface="Lucida Sans Unicode"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schemeClr val="tx1"/>
              </a:solidFill>
              <a:effectLst/>
              <a:uLnTx/>
              <a:uFillTx/>
              <a:latin typeface="Times New Roman" pitchFamily="18"/>
              <a:ea typeface="Lucida Sans Unicode" pitchFamily="2"/>
              <a:cs typeface="Tahoma" pitchFamily="2"/>
            </a:endParaRPr>
          </a:p>
        </p:txBody>
      </p:sp>
      <p:sp>
        <p:nvSpPr>
          <p:cNvPr id="2" name="Slide Image Placeholder 1">
            <a:extLst>
              <a:ext uri="{FF2B5EF4-FFF2-40B4-BE49-F238E27FC236}">
                <a16:creationId xmlns="" xmlns:a16="http://schemas.microsoft.com/office/drawing/2014/main" id="{A61224F8-5854-4710-B20F-31FF6B266BCD}"/>
              </a:ext>
            </a:extLst>
          </p:cNvPr>
          <p:cNvSpPr>
            <a:spLocks noGrp="1" noRot="1" noChangeAspect="1" noResize="1"/>
          </p:cNvSpPr>
          <p:nvPr>
            <p:ph type="sldImg"/>
          </p:nvPr>
        </p:nvSpPr>
        <p:spPr>
          <a:xfrm>
            <a:off x="217488" y="812800"/>
            <a:ext cx="7123112" cy="4008438"/>
          </a:xfrm>
          <a:solidFill>
            <a:srgbClr val="CFE7F5"/>
          </a:solidFill>
          <a:ln w="25400">
            <a:solidFill>
              <a:srgbClr val="808080"/>
            </a:solidFill>
            <a:prstDash val="solid"/>
          </a:ln>
        </p:spPr>
      </p:sp>
      <p:sp>
        <p:nvSpPr>
          <p:cNvPr id="3" name="Notes Placeholder 2">
            <a:extLst>
              <a:ext uri="{FF2B5EF4-FFF2-40B4-BE49-F238E27FC236}">
                <a16:creationId xmlns="" xmlns:a16="http://schemas.microsoft.com/office/drawing/2014/main" id="{9F1E39BB-FDDE-4515-80CA-6B6B4D4D6AD1}"/>
              </a:ext>
            </a:extLst>
          </p:cNvPr>
          <p:cNvSpPr txBox="1">
            <a:spLocks noGrp="1"/>
          </p:cNvSpPr>
          <p:nvPr>
            <p:ph type="body" sz="quarter" idx="1"/>
          </p:nvPr>
        </p:nvSpPr>
        <p:spPr>
          <a:xfrm>
            <a:off x="756000" y="5078520"/>
            <a:ext cx="6047640" cy="4811040"/>
          </a:xfrm>
          <a:noFill/>
          <a:ln>
            <a:noFill/>
          </a:ln>
        </p:spPr>
        <p:txBody>
          <a:bodyPr lIns="0" tIns="0" rIns="0" bIns="0">
            <a:spAutoFit/>
          </a:bodyPr>
          <a:lstStyle/>
          <a:p>
            <a:endParaRPr lang="fr-BE"/>
          </a:p>
        </p:txBody>
      </p:sp>
    </p:spTree>
    <p:extLst>
      <p:ext uri="{BB962C8B-B14F-4D97-AF65-F5344CB8AC3E}">
        <p14:creationId xmlns:p14="http://schemas.microsoft.com/office/powerpoint/2010/main" val="447359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fr-BE" altLang="fr-FR"/>
          </a:p>
        </p:txBody>
      </p:sp>
      <p:sp>
        <p:nvSpPr>
          <p:cNvPr id="19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Arial"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BF92F7C7-EDA7-5C4F-8E49-87CA0C67490F}" type="slidenum">
              <a:rPr lang="fr-BE" altLang="fr-FR"/>
              <a:pPr eaLnBrk="1" hangingPunct="1"/>
              <a:t>48</a:t>
            </a:fld>
            <a:endParaRPr lang="fr-BE" altLang="fr-FR"/>
          </a:p>
        </p:txBody>
      </p:sp>
    </p:spTree>
    <p:extLst>
      <p:ext uri="{BB962C8B-B14F-4D97-AF65-F5344CB8AC3E}">
        <p14:creationId xmlns:p14="http://schemas.microsoft.com/office/powerpoint/2010/main" val="94264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Cliquez et modifiez le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8ABE3C1-DBE1-495D-B57B-2849774B866A}" type="datetimeFigureOut">
              <a:rPr lang="en-US" smtClean="0"/>
              <a:t>6/26/18</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FA3F48C-C7C6-4055-9F49-3777875E72AE}" type="datetimeFigureOut">
              <a:rPr lang="en-US" smtClean="0"/>
              <a:t>6/26/18</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178E61D-D431-422C-9764-11DAFE33AB63}" type="datetimeFigureOut">
              <a:rPr lang="en-US" smtClean="0"/>
              <a:t>6/26/18</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2DE42F4-6EEF-4EF7-8ED4-2208F0F89A08}" type="datetimeFigureOut">
              <a:rPr lang="en-US" smtClean="0"/>
              <a:t>6/26/18</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30578ACC-22D6-47C1-A373-4FD133E34F3C}" type="datetimeFigureOut">
              <a:rPr lang="en-US" smtClean="0"/>
              <a:t>6/26/18</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E5A6C69-6797-4E8A-BF37-F2C3751466E9}" type="datetimeFigureOut">
              <a:rPr lang="en-US" smtClean="0"/>
              <a:t>6/26/18</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82014A1-A632-4878-A0D3-F52BA7563730}" type="datetimeFigureOut">
              <a:rPr lang="en-US" smtClean="0"/>
              <a:t>6/26/18</a:t>
            </a:fld>
            <a:endParaRPr lang="en-US" dirty="0"/>
          </a:p>
        </p:txBody>
      </p:sp>
      <p:sp>
        <p:nvSpPr>
          <p:cNvPr id="8" name="Espace réservé du pied de page 7"/>
          <p:cNvSpPr>
            <a:spLocks noGrp="1"/>
          </p:cNvSpPr>
          <p:nvPr>
            <p:ph type="ftr" sz="quarter" idx="11"/>
          </p:nvPr>
        </p:nvSpPr>
        <p:spPr/>
        <p:txBody>
          <a:bodyPr/>
          <a:lstStyle/>
          <a:p>
            <a:endParaRPr lang="en-US" dirty="0"/>
          </a:p>
        </p:txBody>
      </p:sp>
      <p:sp>
        <p:nvSpPr>
          <p:cNvPr id="9" name="Espace réservé du numéro de diapositive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CE99F462-093F-4566-844B-4C71F2739DA5}" type="datetimeFigureOut">
              <a:rPr lang="en-US" smtClean="0"/>
              <a:t>6/26/18</a:t>
            </a:fld>
            <a:endParaRPr lang="en-US"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D24A7AC-904D-4781-85BA-7D10C17ED021}" type="datetimeFigureOut">
              <a:rPr lang="en-US" smtClean="0"/>
              <a:t>6/26/18</a:t>
            </a:fld>
            <a:endParaRPr lang="en-US" dirty="0"/>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331444B-B92B-4E27-8C94-BB93EAF5CB18}" type="datetimeFigureOut">
              <a:rPr lang="en-US" smtClean="0"/>
              <a:t>6/26/18</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63EFA5E-FA76-400D-B3DC-F0BA90E6D107}" type="datetimeFigureOut">
              <a:rPr lang="en-US" smtClean="0"/>
              <a:t>6/26/18</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t>6/26/18</a:t>
            </a:fld>
            <a:endParaRPr lang="en-US"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8450813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899378" y="2513869"/>
            <a:ext cx="5737125" cy="1773112"/>
          </a:xfrm>
        </p:spPr>
        <p:txBody>
          <a:bodyPr>
            <a:normAutofit/>
          </a:bodyPr>
          <a:lstStyle/>
          <a:p>
            <a:pPr fontAlgn="base"/>
            <a:endParaRPr lang="fr-FR" dirty="0"/>
          </a:p>
        </p:txBody>
      </p:sp>
      <p:sp>
        <p:nvSpPr>
          <p:cNvPr id="3" name="Sous-titre 2"/>
          <p:cNvSpPr>
            <a:spLocks noGrp="1"/>
          </p:cNvSpPr>
          <p:nvPr>
            <p:ph type="subTitle" idx="1"/>
          </p:nvPr>
        </p:nvSpPr>
        <p:spPr>
          <a:xfrm>
            <a:off x="3470878" y="2895600"/>
            <a:ext cx="2682272" cy="1009650"/>
          </a:xfrm>
        </p:spPr>
        <p:txBody>
          <a:bodyPr>
            <a:normAutofit/>
          </a:bodyPr>
          <a:lstStyle/>
          <a:p>
            <a:endParaRPr lang="fr-FR" sz="4800" dirty="0"/>
          </a:p>
        </p:txBody>
      </p:sp>
      <p:pic>
        <p:nvPicPr>
          <p:cNvPr id="22530" name="Picture 2" descr="https://am3pap003files.storage.live.com/y4mEIU49VOyEAeVxcY5VbTJmmUmYZC0ZijfGmkM0VXlxCQu2GC_xNxjB9IBGNoTc_R9_q5VFe4bL2fmMXQCDyBz9lcz3mrOZAPFrdaXOEBoCdy9pRe6qFNdKX8iauAcl7QPtfUefIPw4Lp_91L7tEmzxX1mPZSuyvdU6v6Ioj1Bu3DBk5R-7BRkUuy1miGngyO89oGkromq2OtXTdhBYjAKig/cocoricoop%20circuit%20court.pdf?psid=1&amp;width=1208&amp;height=2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90750" y="-1647826"/>
            <a:ext cx="6438902" cy="1009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6495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9219D594-CF62-44B8-AFE8-24DE98A40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5767" y="1377386"/>
            <a:ext cx="7055495" cy="4989343"/>
          </a:xfrm>
          <a:prstGeom prst="rect">
            <a:avLst/>
          </a:prstGeom>
        </p:spPr>
      </p:pic>
      <p:sp>
        <p:nvSpPr>
          <p:cNvPr id="2" name="Titre 1">
            <a:extLst>
              <a:ext uri="{FF2B5EF4-FFF2-40B4-BE49-F238E27FC236}">
                <a16:creationId xmlns="" xmlns:a16="http://schemas.microsoft.com/office/drawing/2014/main" id="{86754382-C79A-4B98-9989-FD1A15E3A022}"/>
              </a:ext>
            </a:extLst>
          </p:cNvPr>
          <p:cNvSpPr>
            <a:spLocks noGrp="1"/>
          </p:cNvSpPr>
          <p:nvPr>
            <p:ph type="title"/>
          </p:nvPr>
        </p:nvSpPr>
        <p:spPr/>
        <p:txBody>
          <a:bodyPr/>
          <a:lstStyle/>
          <a:p>
            <a:r>
              <a:rPr lang="fr-BE" dirty="0"/>
              <a:t>Avancées des derniers mois</a:t>
            </a:r>
          </a:p>
        </p:txBody>
      </p:sp>
      <p:sp>
        <p:nvSpPr>
          <p:cNvPr id="3" name="Espace réservé du contenu 2">
            <a:extLst>
              <a:ext uri="{FF2B5EF4-FFF2-40B4-BE49-F238E27FC236}">
                <a16:creationId xmlns="" xmlns:a16="http://schemas.microsoft.com/office/drawing/2014/main" id="{2BD67DB7-85A1-4A3F-9FDC-81375AE617E0}"/>
              </a:ext>
            </a:extLst>
          </p:cNvPr>
          <p:cNvSpPr>
            <a:spLocks noGrp="1"/>
          </p:cNvSpPr>
          <p:nvPr>
            <p:ph idx="1"/>
          </p:nvPr>
        </p:nvSpPr>
        <p:spPr>
          <a:xfrm>
            <a:off x="338470" y="1696388"/>
            <a:ext cx="5839047" cy="4351338"/>
          </a:xfrm>
        </p:spPr>
        <p:txBody>
          <a:bodyPr/>
          <a:lstStyle/>
          <a:p>
            <a:r>
              <a:rPr lang="fr-BE" dirty="0"/>
              <a:t>Listing des producteurs du territoire</a:t>
            </a:r>
          </a:p>
          <a:p>
            <a:r>
              <a:rPr lang="fr-BE" dirty="0"/>
              <a:t>Travail sur le cahier d’engagement des producteurs avec les avis des consommateurs (</a:t>
            </a:r>
            <a:r>
              <a:rPr lang="fr-BE" dirty="0" err="1"/>
              <a:t>Sorée</a:t>
            </a:r>
            <a:r>
              <a:rPr lang="fr-BE" dirty="0"/>
              <a:t>) et des producteurs présents aux réunions</a:t>
            </a:r>
          </a:p>
          <a:p>
            <a:endParaRPr lang="fr-BE" dirty="0"/>
          </a:p>
        </p:txBody>
      </p:sp>
    </p:spTree>
    <p:extLst>
      <p:ext uri="{BB962C8B-B14F-4D97-AF65-F5344CB8AC3E}">
        <p14:creationId xmlns:p14="http://schemas.microsoft.com/office/powerpoint/2010/main" val="1289215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F67459A-34D2-4530-A96E-0679D2F52676}"/>
              </a:ext>
            </a:extLst>
          </p:cNvPr>
          <p:cNvSpPr>
            <a:spLocks noGrp="1"/>
          </p:cNvSpPr>
          <p:nvPr>
            <p:ph type="title"/>
          </p:nvPr>
        </p:nvSpPr>
        <p:spPr/>
        <p:txBody>
          <a:bodyPr/>
          <a:lstStyle/>
          <a:p>
            <a:r>
              <a:rPr lang="fr-BE" dirty="0"/>
              <a:t>Décisions</a:t>
            </a:r>
          </a:p>
        </p:txBody>
      </p:sp>
      <p:sp>
        <p:nvSpPr>
          <p:cNvPr id="3" name="Espace réservé du contenu 2">
            <a:extLst>
              <a:ext uri="{FF2B5EF4-FFF2-40B4-BE49-F238E27FC236}">
                <a16:creationId xmlns="" xmlns:a16="http://schemas.microsoft.com/office/drawing/2014/main" id="{4DDE3B64-6355-4679-ABD9-880E630EA5F0}"/>
              </a:ext>
            </a:extLst>
          </p:cNvPr>
          <p:cNvSpPr>
            <a:spLocks noGrp="1"/>
          </p:cNvSpPr>
          <p:nvPr>
            <p:ph idx="1"/>
          </p:nvPr>
        </p:nvSpPr>
        <p:spPr/>
        <p:txBody>
          <a:bodyPr/>
          <a:lstStyle/>
          <a:p>
            <a:r>
              <a:rPr lang="fr-BE" dirty="0"/>
              <a:t>Bio et non bio, mais critères de respect de l’environnement</a:t>
            </a:r>
            <a:r>
              <a:rPr lang="fr-BE" dirty="0" smtClean="0"/>
              <a:t>.</a:t>
            </a:r>
          </a:p>
          <a:p>
            <a:endParaRPr lang="fr-BE" dirty="0"/>
          </a:p>
          <a:p>
            <a:r>
              <a:rPr lang="fr-BE" dirty="0"/>
              <a:t>Premières réflexions avec les producteurs proches des GAC mais ouvert à tous les producteurs du territoire</a:t>
            </a:r>
            <a:r>
              <a:rPr lang="fr-BE" dirty="0" smtClean="0"/>
              <a:t>.</a:t>
            </a:r>
          </a:p>
          <a:p>
            <a:endParaRPr lang="fr-BE" dirty="0"/>
          </a:p>
          <a:p>
            <a:r>
              <a:rPr lang="fr-BE" dirty="0"/>
              <a:t>Les producteurs candidats recevront la visite d’un comité de producteurs et de consommateurs.</a:t>
            </a:r>
          </a:p>
          <a:p>
            <a:endParaRPr lang="fr-BE" dirty="0"/>
          </a:p>
        </p:txBody>
      </p:sp>
    </p:spTree>
    <p:extLst>
      <p:ext uri="{BB962C8B-B14F-4D97-AF65-F5344CB8AC3E}">
        <p14:creationId xmlns:p14="http://schemas.microsoft.com/office/powerpoint/2010/main" val="1885435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E745D0A-0744-415B-8DB3-B4B722391EBA}"/>
              </a:ext>
            </a:extLst>
          </p:cNvPr>
          <p:cNvSpPr>
            <a:spLocks noGrp="1"/>
          </p:cNvSpPr>
          <p:nvPr>
            <p:ph type="title"/>
          </p:nvPr>
        </p:nvSpPr>
        <p:spPr>
          <a:solidFill>
            <a:schemeClr val="bg1"/>
          </a:solidFill>
        </p:spPr>
        <p:txBody>
          <a:bodyPr/>
          <a:lstStyle/>
          <a:p>
            <a:r>
              <a:rPr lang="fr-BE" dirty="0"/>
              <a:t>Cahier d’engagement des producteurs</a:t>
            </a:r>
          </a:p>
        </p:txBody>
      </p:sp>
      <p:sp>
        <p:nvSpPr>
          <p:cNvPr id="3" name="Espace réservé du contenu 2">
            <a:extLst>
              <a:ext uri="{FF2B5EF4-FFF2-40B4-BE49-F238E27FC236}">
                <a16:creationId xmlns="" xmlns:a16="http://schemas.microsoft.com/office/drawing/2014/main" id="{79549323-9620-4D43-A582-EC6E935CADB1}"/>
              </a:ext>
            </a:extLst>
          </p:cNvPr>
          <p:cNvSpPr>
            <a:spLocks noGrp="1"/>
          </p:cNvSpPr>
          <p:nvPr>
            <p:ph idx="1"/>
          </p:nvPr>
        </p:nvSpPr>
        <p:spPr>
          <a:xfrm>
            <a:off x="838200" y="1690688"/>
            <a:ext cx="10515600" cy="4486275"/>
          </a:xfrm>
        </p:spPr>
        <p:txBody>
          <a:bodyPr>
            <a:normAutofit fontScale="77500" lnSpcReduction="20000"/>
          </a:bodyPr>
          <a:lstStyle/>
          <a:p>
            <a:r>
              <a:rPr lang="fr-BE" dirty="0"/>
              <a:t>Pour une </a:t>
            </a:r>
            <a:r>
              <a:rPr lang="fr-BE" b="1" dirty="0"/>
              <a:t>consommation locale</a:t>
            </a:r>
            <a:r>
              <a:rPr lang="fr-BE" dirty="0"/>
              <a:t> : critères producteurs, critères transformateurs et critères produits hors territoire</a:t>
            </a:r>
          </a:p>
          <a:p>
            <a:r>
              <a:rPr lang="fr-BE" dirty="0"/>
              <a:t>Pour une </a:t>
            </a:r>
            <a:r>
              <a:rPr lang="fr-BE" b="1" dirty="0"/>
              <a:t>agriculture respectueuse de l’environnement et de la santé humaine</a:t>
            </a:r>
            <a:r>
              <a:rPr lang="fr-BE" dirty="0"/>
              <a:t> : critères concernant la vie du sol, l’interdiction des OGM, l’autonomie vis-à-vis des intrants, la liaison de la production au sol, la saisonnalité, les économies d’énergie, la préservation des ressources en eau et de la biodiversité, le bien-être animal, le respect des règles AFSCA et des lois sociales, la certification bio le cas échéant</a:t>
            </a:r>
          </a:p>
          <a:p>
            <a:r>
              <a:rPr lang="fr-BE" dirty="0"/>
              <a:t>Pour des </a:t>
            </a:r>
            <a:r>
              <a:rPr lang="fr-BE" b="1" dirty="0"/>
              <a:t>produits de qualité</a:t>
            </a:r>
            <a:r>
              <a:rPr lang="fr-BE" dirty="0"/>
              <a:t> : fraîcheur, produits primaires de qualité pour les transformateurs</a:t>
            </a:r>
          </a:p>
          <a:p>
            <a:r>
              <a:rPr lang="fr-BE" dirty="0"/>
              <a:t>Pour un </a:t>
            </a:r>
            <a:r>
              <a:rPr lang="fr-BE" b="1" dirty="0"/>
              <a:t>modèle économique équitable </a:t>
            </a:r>
            <a:r>
              <a:rPr lang="fr-BE" dirty="0"/>
              <a:t>: salaires justes, diversification des canaux de commercialisation, pas de revente via la coop, conditionnement demandé aux producteurs, marge de 20% sur le prix de vente hors TVA</a:t>
            </a:r>
          </a:p>
          <a:p>
            <a:r>
              <a:rPr lang="fr-BE" dirty="0"/>
              <a:t>Pour une </a:t>
            </a:r>
            <a:r>
              <a:rPr lang="fr-BE" b="1" dirty="0"/>
              <a:t>coopérative vivante</a:t>
            </a:r>
            <a:r>
              <a:rPr lang="fr-BE" dirty="0"/>
              <a:t> : </a:t>
            </a:r>
            <a:r>
              <a:rPr lang="fr-BE" b="1" dirty="0"/>
              <a:t> </a:t>
            </a:r>
            <a:r>
              <a:rPr lang="fr-BE" dirty="0"/>
              <a:t>participation des producteurs aux décisions de la coop, prise de 3 parts de 100€, transparence sur les méthodes de production, info sur le site internet, collaboration entre producteurs de la même filière, ouverture vers les consommateurs, planning des livraisons</a:t>
            </a:r>
          </a:p>
          <a:p>
            <a:endParaRPr lang="fr-BE" dirty="0"/>
          </a:p>
        </p:txBody>
      </p:sp>
    </p:spTree>
    <p:extLst>
      <p:ext uri="{BB962C8B-B14F-4D97-AF65-F5344CB8AC3E}">
        <p14:creationId xmlns:p14="http://schemas.microsoft.com/office/powerpoint/2010/main" val="253887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5E819CE-B15B-479D-B4D2-F89A32778E79}"/>
              </a:ext>
            </a:extLst>
          </p:cNvPr>
          <p:cNvSpPr>
            <a:spLocks noGrp="1"/>
          </p:cNvSpPr>
          <p:nvPr>
            <p:ph type="title"/>
          </p:nvPr>
        </p:nvSpPr>
        <p:spPr>
          <a:xfrm>
            <a:off x="838199" y="765175"/>
            <a:ext cx="10515600" cy="1325563"/>
          </a:xfrm>
          <a:solidFill>
            <a:schemeClr val="bg1"/>
          </a:solidFill>
        </p:spPr>
        <p:txBody>
          <a:bodyPr/>
          <a:lstStyle/>
          <a:p>
            <a:r>
              <a:rPr lang="fr-BE" dirty="0"/>
              <a:t>Processus d’intégration et d’évaluation du fonctionnement </a:t>
            </a:r>
          </a:p>
        </p:txBody>
      </p:sp>
      <p:sp>
        <p:nvSpPr>
          <p:cNvPr id="3" name="Espace réservé du contenu 2">
            <a:extLst>
              <a:ext uri="{FF2B5EF4-FFF2-40B4-BE49-F238E27FC236}">
                <a16:creationId xmlns="" xmlns:a16="http://schemas.microsoft.com/office/drawing/2014/main" id="{ED4D78DF-8D48-492C-94EB-602103AEF164}"/>
              </a:ext>
            </a:extLst>
          </p:cNvPr>
          <p:cNvSpPr>
            <a:spLocks noGrp="1"/>
          </p:cNvSpPr>
          <p:nvPr>
            <p:ph idx="1"/>
          </p:nvPr>
        </p:nvSpPr>
        <p:spPr>
          <a:xfrm>
            <a:off x="1232490" y="3206528"/>
            <a:ext cx="9727019" cy="1765522"/>
          </a:xfrm>
        </p:spPr>
        <p:txBody>
          <a:bodyPr/>
          <a:lstStyle/>
          <a:p>
            <a:r>
              <a:rPr lang="fr-BE" dirty="0"/>
              <a:t>visite d’un comité composé de 2 producteurs de la même filière et de 2 consommateurs qui font rapport au CA.</a:t>
            </a:r>
          </a:p>
        </p:txBody>
      </p:sp>
    </p:spTree>
    <p:extLst>
      <p:ext uri="{BB962C8B-B14F-4D97-AF65-F5344CB8AC3E}">
        <p14:creationId xmlns:p14="http://schemas.microsoft.com/office/powerpoint/2010/main" val="44869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9F2D875-9D35-460D-B8F2-76FC7F3BF3F0}"/>
              </a:ext>
            </a:extLst>
          </p:cNvPr>
          <p:cNvSpPr>
            <a:spLocks noGrp="1"/>
          </p:cNvSpPr>
          <p:nvPr>
            <p:ph type="title"/>
          </p:nvPr>
        </p:nvSpPr>
        <p:spPr>
          <a:xfrm>
            <a:off x="704850" y="288925"/>
            <a:ext cx="10515600" cy="1325563"/>
          </a:xfrm>
          <a:solidFill>
            <a:schemeClr val="bg1"/>
          </a:solidFill>
        </p:spPr>
        <p:txBody>
          <a:bodyPr/>
          <a:lstStyle/>
          <a:p>
            <a:r>
              <a:rPr lang="fr-BE" dirty="0"/>
              <a:t>Objectifs des prochains mois</a:t>
            </a:r>
          </a:p>
        </p:txBody>
      </p:sp>
      <p:sp>
        <p:nvSpPr>
          <p:cNvPr id="3" name="Espace réservé du contenu 2">
            <a:extLst>
              <a:ext uri="{FF2B5EF4-FFF2-40B4-BE49-F238E27FC236}">
                <a16:creationId xmlns="" xmlns:a16="http://schemas.microsoft.com/office/drawing/2014/main" id="{2FC870FF-B79E-42D6-B9AA-77A28E1D2772}"/>
              </a:ext>
            </a:extLst>
          </p:cNvPr>
          <p:cNvSpPr>
            <a:spLocks noGrp="1"/>
          </p:cNvSpPr>
          <p:nvPr>
            <p:ph idx="1"/>
          </p:nvPr>
        </p:nvSpPr>
        <p:spPr>
          <a:xfrm>
            <a:off x="838200" y="2359025"/>
            <a:ext cx="10515600" cy="2784475"/>
          </a:xfrm>
        </p:spPr>
        <p:txBody>
          <a:bodyPr/>
          <a:lstStyle/>
          <a:p>
            <a:r>
              <a:rPr lang="fr-BE" dirty="0"/>
              <a:t>Adhésion des producteurs à la coopérative – établissement de la liste des produits proposés aux consommateurs</a:t>
            </a:r>
          </a:p>
          <a:p>
            <a:r>
              <a:rPr lang="fr-BE" dirty="0"/>
              <a:t>Réunions par filière (fruits et légumes, lait, viande, épicerie) afin d’établir une check-list pour les visites chez les producteurs</a:t>
            </a:r>
          </a:p>
          <a:p>
            <a:r>
              <a:rPr lang="fr-BE" dirty="0"/>
              <a:t>Organiser les visites</a:t>
            </a:r>
          </a:p>
          <a:p>
            <a:endParaRPr lang="fr-BE" dirty="0"/>
          </a:p>
        </p:txBody>
      </p:sp>
    </p:spTree>
    <p:extLst>
      <p:ext uri="{BB962C8B-B14F-4D97-AF65-F5344CB8AC3E}">
        <p14:creationId xmlns:p14="http://schemas.microsoft.com/office/powerpoint/2010/main" val="361699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11511" y="304185"/>
            <a:ext cx="4100052" cy="830997"/>
          </a:xfrm>
          <a:prstGeom prst="rect">
            <a:avLst/>
          </a:prstGeom>
          <a:noFill/>
        </p:spPr>
        <p:txBody>
          <a:bodyPr wrap="square" rtlCol="0">
            <a:spAutoFit/>
          </a:bodyPr>
          <a:lstStyle/>
          <a:p>
            <a:r>
              <a:rPr lang="fr-FR" sz="4800" b="1" dirty="0" smtClean="0"/>
              <a:t>GT distribution</a:t>
            </a:r>
            <a:endParaRPr lang="fr-FR" sz="4800" b="1" dirty="0"/>
          </a:p>
        </p:txBody>
      </p:sp>
      <p:sp>
        <p:nvSpPr>
          <p:cNvPr id="3" name="ZoneTexte 2"/>
          <p:cNvSpPr txBox="1"/>
          <p:nvPr/>
        </p:nvSpPr>
        <p:spPr>
          <a:xfrm>
            <a:off x="742334" y="1332418"/>
            <a:ext cx="8973165" cy="461665"/>
          </a:xfrm>
          <a:prstGeom prst="rect">
            <a:avLst/>
          </a:prstGeom>
          <a:noFill/>
        </p:spPr>
        <p:txBody>
          <a:bodyPr wrap="square" rtlCol="0">
            <a:spAutoFit/>
          </a:bodyPr>
          <a:lstStyle/>
          <a:p>
            <a:r>
              <a:rPr lang="fr-BE" sz="2400" dirty="0" smtClean="0"/>
              <a:t>Lucie</a:t>
            </a:r>
            <a:r>
              <a:rPr lang="fr-BE" sz="2400" dirty="0"/>
              <a:t>, Lise, Graziella, Jacqueline et Robin</a:t>
            </a:r>
            <a:endParaRPr lang="fr-FR" sz="2400" dirty="0"/>
          </a:p>
        </p:txBody>
      </p:sp>
      <p:pic>
        <p:nvPicPr>
          <p:cNvPr id="24578" name="Picture 2" descr="ésultat de recherche d'images pour &quot;super market vintag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060" y="1794083"/>
            <a:ext cx="7234439" cy="4669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516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2611" y="2267710"/>
            <a:ext cx="10180689" cy="2621872"/>
          </a:xfrm>
          <a:prstGeom prst="rect">
            <a:avLst/>
          </a:prstGeom>
        </p:spPr>
        <p:txBody>
          <a:bodyPr wrap="square">
            <a:spAutoFit/>
          </a:bodyPr>
          <a:lstStyle/>
          <a:p>
            <a:pPr algn="just">
              <a:lnSpc>
                <a:spcPct val="107000"/>
              </a:lnSpc>
              <a:spcAft>
                <a:spcPts val="800"/>
              </a:spcAft>
            </a:pPr>
            <a:r>
              <a:rPr lang="fr-BE" sz="2800" dirty="0" smtClean="0">
                <a:ea typeface="Calibri" charset="0"/>
                <a:cs typeface="Times New Roman" charset="0"/>
              </a:rPr>
              <a:t>. Réflexion </a:t>
            </a:r>
            <a:r>
              <a:rPr lang="fr-BE" sz="2800" dirty="0">
                <a:ea typeface="Calibri" charset="0"/>
                <a:cs typeface="Times New Roman" charset="0"/>
              </a:rPr>
              <a:t>sur projet de magasin et commande en ligne/points relais ces derniers </a:t>
            </a:r>
            <a:r>
              <a:rPr lang="fr-BE" sz="2800" dirty="0" smtClean="0">
                <a:ea typeface="Calibri" charset="0"/>
                <a:cs typeface="Times New Roman" charset="0"/>
              </a:rPr>
              <a:t>mois</a:t>
            </a:r>
          </a:p>
          <a:p>
            <a:pPr algn="just">
              <a:lnSpc>
                <a:spcPct val="107000"/>
              </a:lnSpc>
              <a:spcAft>
                <a:spcPts val="800"/>
              </a:spcAft>
            </a:pPr>
            <a:endParaRPr lang="fr-FR" sz="2800" dirty="0">
              <a:ea typeface="Calibri" charset="0"/>
              <a:cs typeface="Times New Roman" charset="0"/>
            </a:endParaRPr>
          </a:p>
          <a:p>
            <a:pPr algn="just">
              <a:lnSpc>
                <a:spcPct val="107000"/>
              </a:lnSpc>
              <a:spcAft>
                <a:spcPts val="800"/>
              </a:spcAft>
            </a:pPr>
            <a:r>
              <a:rPr lang="fr-BE" sz="2800" dirty="0" smtClean="0">
                <a:ea typeface="Calibri" charset="0"/>
                <a:cs typeface="Times New Roman" charset="0"/>
              </a:rPr>
              <a:t>. Contacts </a:t>
            </a:r>
            <a:r>
              <a:rPr lang="fr-BE" sz="2800" dirty="0">
                <a:ea typeface="Calibri" charset="0"/>
                <a:cs typeface="Times New Roman" charset="0"/>
              </a:rPr>
              <a:t>avec 5C et </a:t>
            </a:r>
            <a:r>
              <a:rPr lang="fr-BE" sz="2800" dirty="0" err="1">
                <a:ea typeface="Calibri" charset="0"/>
                <a:cs typeface="Times New Roman" charset="0"/>
              </a:rPr>
              <a:t>Diversiferm</a:t>
            </a:r>
            <a:r>
              <a:rPr lang="fr-BE" sz="2800" dirty="0">
                <a:ea typeface="Calibri" charset="0"/>
                <a:cs typeface="Times New Roman" charset="0"/>
              </a:rPr>
              <a:t> + autres coopératives </a:t>
            </a:r>
            <a:r>
              <a:rPr lang="fr-BE" sz="2800" dirty="0" smtClean="0">
                <a:ea typeface="Calibri" charset="0"/>
                <a:cs typeface="Times New Roman" charset="0"/>
              </a:rPr>
              <a:t>avoisinantes</a:t>
            </a:r>
          </a:p>
          <a:p>
            <a:pPr algn="just">
              <a:lnSpc>
                <a:spcPct val="107000"/>
              </a:lnSpc>
              <a:spcAft>
                <a:spcPts val="800"/>
              </a:spcAft>
            </a:pPr>
            <a:endParaRPr lang="fr-FR" sz="2400" dirty="0">
              <a:ea typeface="Calibri" charset="0"/>
              <a:cs typeface="Times New Roman" charset="0"/>
            </a:endParaRPr>
          </a:p>
        </p:txBody>
      </p:sp>
    </p:spTree>
    <p:extLst>
      <p:ext uri="{BB962C8B-B14F-4D97-AF65-F5344CB8AC3E}">
        <p14:creationId xmlns:p14="http://schemas.microsoft.com/office/powerpoint/2010/main" val="274107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023230"/>
            <a:ext cx="9848850" cy="4989892"/>
          </a:xfrm>
          <a:prstGeom prst="rect">
            <a:avLst/>
          </a:prstGeom>
        </p:spPr>
        <p:txBody>
          <a:bodyPr wrap="square">
            <a:spAutoFit/>
          </a:bodyPr>
          <a:lstStyle/>
          <a:p>
            <a:pPr algn="just">
              <a:lnSpc>
                <a:spcPct val="107000"/>
              </a:lnSpc>
              <a:spcAft>
                <a:spcPts val="800"/>
              </a:spcAft>
            </a:pPr>
            <a:r>
              <a:rPr lang="fr-BE" sz="2800" dirty="0" smtClean="0">
                <a:ea typeface="Calibri" charset="0"/>
                <a:cs typeface="Times New Roman" charset="0"/>
              </a:rPr>
              <a:t>. Décision </a:t>
            </a:r>
            <a:r>
              <a:rPr lang="fr-BE" sz="2800" dirty="0">
                <a:ea typeface="Calibri" charset="0"/>
                <a:cs typeface="Times New Roman" charset="0"/>
              </a:rPr>
              <a:t>de commencer avec les commandes en ligne et points relais, pour deux raisons principales :</a:t>
            </a:r>
            <a:endParaRPr lang="fr-FR" sz="2800" dirty="0">
              <a:ea typeface="Calibri" charset="0"/>
              <a:cs typeface="Times New Roman" charset="0"/>
            </a:endParaRPr>
          </a:p>
          <a:p>
            <a:pPr marL="342900" lvl="0" indent="-342900" algn="just">
              <a:lnSpc>
                <a:spcPct val="107000"/>
              </a:lnSpc>
              <a:spcAft>
                <a:spcPts val="0"/>
              </a:spcAft>
              <a:buFont typeface="Calibri" charset="0"/>
              <a:buChar char="-"/>
            </a:pPr>
            <a:r>
              <a:rPr lang="fr-BE" sz="2800" dirty="0">
                <a:ea typeface="Calibri" charset="0"/>
                <a:cs typeface="Calibri" charset="0"/>
              </a:rPr>
              <a:t>Facilité d’investissement et fonctionnement en flux tendus (pas de perte)</a:t>
            </a:r>
            <a:endParaRPr lang="fr-FR" sz="2800" dirty="0">
              <a:ea typeface="Calibri" charset="0"/>
              <a:cs typeface="Calibri" charset="0"/>
            </a:endParaRPr>
          </a:p>
          <a:p>
            <a:pPr marL="342900" lvl="0" indent="-342900" algn="just">
              <a:lnSpc>
                <a:spcPct val="107000"/>
              </a:lnSpc>
              <a:spcAft>
                <a:spcPts val="800"/>
              </a:spcAft>
              <a:buFont typeface="Calibri" charset="0"/>
              <a:buChar char="-"/>
            </a:pPr>
            <a:r>
              <a:rPr lang="fr-BE" sz="2800" dirty="0">
                <a:ea typeface="Calibri" charset="0"/>
                <a:cs typeface="Calibri" charset="0"/>
              </a:rPr>
              <a:t>Répondre au besoin des 3 </a:t>
            </a:r>
            <a:r>
              <a:rPr lang="fr-BE" sz="2800" dirty="0" err="1">
                <a:ea typeface="Calibri" charset="0"/>
                <a:cs typeface="Calibri" charset="0"/>
              </a:rPr>
              <a:t>GAC’s</a:t>
            </a:r>
            <a:r>
              <a:rPr lang="fr-BE" sz="2800" dirty="0">
                <a:ea typeface="Calibri" charset="0"/>
                <a:cs typeface="Calibri" charset="0"/>
              </a:rPr>
              <a:t> initiateurs de la coopérative et agir sur le territoire rural !</a:t>
            </a:r>
            <a:endParaRPr lang="fr-FR" sz="2800" dirty="0">
              <a:ea typeface="Calibri" charset="0"/>
              <a:cs typeface="Calibri" charset="0"/>
            </a:endParaRPr>
          </a:p>
          <a:p>
            <a:pPr algn="just">
              <a:lnSpc>
                <a:spcPct val="107000"/>
              </a:lnSpc>
              <a:spcAft>
                <a:spcPts val="800"/>
              </a:spcAft>
            </a:pPr>
            <a:r>
              <a:rPr lang="fr-BE" sz="2800" dirty="0" smtClean="0">
                <a:ea typeface="Calibri" charset="0"/>
                <a:cs typeface="Times New Roman" charset="0"/>
              </a:rPr>
              <a:t>. A </a:t>
            </a:r>
            <a:r>
              <a:rPr lang="fr-BE" sz="2800" dirty="0">
                <a:ea typeface="Calibri" charset="0"/>
                <a:cs typeface="Times New Roman" charset="0"/>
              </a:rPr>
              <a:t>terme, après 1 an, envie de développer un magasin (selon évolution du projet et demandes)</a:t>
            </a:r>
            <a:endParaRPr lang="fr-FR" sz="2800" dirty="0">
              <a:ea typeface="Calibri" charset="0"/>
              <a:cs typeface="Times New Roman" charset="0"/>
            </a:endParaRPr>
          </a:p>
          <a:p>
            <a:pPr algn="just">
              <a:lnSpc>
                <a:spcPct val="107000"/>
              </a:lnSpc>
              <a:spcAft>
                <a:spcPts val="800"/>
              </a:spcAft>
            </a:pPr>
            <a:r>
              <a:rPr lang="fr-BE" sz="2800" dirty="0" smtClean="0">
                <a:ea typeface="Calibri" charset="0"/>
                <a:cs typeface="Times New Roman" charset="0"/>
              </a:rPr>
              <a:t>. Travail </a:t>
            </a:r>
            <a:r>
              <a:rPr lang="fr-BE" sz="2800" dirty="0">
                <a:ea typeface="Calibri" charset="0"/>
                <a:cs typeface="Times New Roman" charset="0"/>
              </a:rPr>
              <a:t>bénévole pour tout le monde la 1</a:t>
            </a:r>
            <a:r>
              <a:rPr lang="fr-BE" sz="2800" baseline="30000" dirty="0">
                <a:ea typeface="Calibri" charset="0"/>
                <a:cs typeface="Times New Roman" charset="0"/>
              </a:rPr>
              <a:t>ère</a:t>
            </a:r>
            <a:r>
              <a:rPr lang="fr-BE" sz="2800" dirty="0">
                <a:ea typeface="Calibri" charset="0"/>
                <a:cs typeface="Times New Roman" charset="0"/>
              </a:rPr>
              <a:t> année. Ensuite, espoir de petit revenu.</a:t>
            </a:r>
            <a:endParaRPr lang="fr-FR" sz="2800" dirty="0">
              <a:ea typeface="Calibri" charset="0"/>
              <a:cs typeface="Times New Roman" charset="0"/>
            </a:endParaRPr>
          </a:p>
        </p:txBody>
      </p:sp>
    </p:spTree>
    <p:extLst>
      <p:ext uri="{BB962C8B-B14F-4D97-AF65-F5344CB8AC3E}">
        <p14:creationId xmlns:p14="http://schemas.microsoft.com/office/powerpoint/2010/main" val="744007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99902" y="-1366349"/>
            <a:ext cx="6582818" cy="9315517"/>
          </a:xfrm>
          <a:prstGeom prst="rect">
            <a:avLst/>
          </a:prstGeom>
        </p:spPr>
      </p:pic>
    </p:spTree>
    <p:extLst>
      <p:ext uri="{BB962C8B-B14F-4D97-AF65-F5344CB8AC3E}">
        <p14:creationId xmlns:p14="http://schemas.microsoft.com/office/powerpoint/2010/main" val="1130924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0150" y="1250341"/>
            <a:ext cx="9144000" cy="4659609"/>
          </a:xfrm>
          <a:prstGeom prst="rect">
            <a:avLst/>
          </a:prstGeom>
        </p:spPr>
        <p:txBody>
          <a:bodyPr wrap="square">
            <a:spAutoFit/>
          </a:bodyPr>
          <a:lstStyle/>
          <a:p>
            <a:pPr algn="just">
              <a:lnSpc>
                <a:spcPct val="107000"/>
              </a:lnSpc>
              <a:spcAft>
                <a:spcPts val="800"/>
              </a:spcAft>
            </a:pPr>
            <a:r>
              <a:rPr lang="fr-BE" sz="2400" b="1" dirty="0">
                <a:latin typeface="Calibri" charset="0"/>
                <a:ea typeface="Calibri" charset="0"/>
                <a:cs typeface="Times New Roman" charset="0"/>
              </a:rPr>
              <a:t>Prochaines étapes (juillet-aout…)</a:t>
            </a:r>
            <a:endParaRPr lang="fr-FR" sz="2400" dirty="0">
              <a:latin typeface="Calibri" charset="0"/>
              <a:ea typeface="Calibri" charset="0"/>
              <a:cs typeface="Times New Roman" charset="0"/>
            </a:endParaRPr>
          </a:p>
          <a:p>
            <a:pPr algn="just">
              <a:lnSpc>
                <a:spcPct val="107000"/>
              </a:lnSpc>
              <a:spcAft>
                <a:spcPts val="800"/>
              </a:spcAft>
            </a:pPr>
            <a:r>
              <a:rPr lang="fr-BE" sz="2400" dirty="0" smtClean="0">
                <a:latin typeface="Calibri" charset="0"/>
                <a:ea typeface="Calibri" charset="0"/>
                <a:cs typeface="Times New Roman" charset="0"/>
              </a:rPr>
              <a:t>. Préciser </a:t>
            </a:r>
            <a:r>
              <a:rPr lang="fr-BE" sz="2400" dirty="0">
                <a:latin typeface="Calibri" charset="0"/>
                <a:ea typeface="Calibri" charset="0"/>
                <a:cs typeface="Times New Roman" charset="0"/>
              </a:rPr>
              <a:t>la liste des produits selon producteurs motivés (GT production</a:t>
            </a:r>
            <a:r>
              <a:rPr lang="fr-BE" sz="2400" dirty="0" smtClean="0">
                <a:latin typeface="Calibri" charset="0"/>
                <a:ea typeface="Calibri" charset="0"/>
                <a:cs typeface="Times New Roman" charset="0"/>
              </a:rPr>
              <a:t>)</a:t>
            </a:r>
            <a:endParaRPr lang="fr-FR" sz="2400" dirty="0">
              <a:latin typeface="Calibri" charset="0"/>
              <a:ea typeface="Calibri" charset="0"/>
              <a:cs typeface="Times New Roman" charset="0"/>
            </a:endParaRPr>
          </a:p>
          <a:p>
            <a:pPr algn="just">
              <a:lnSpc>
                <a:spcPct val="107000"/>
              </a:lnSpc>
              <a:spcAft>
                <a:spcPts val="800"/>
              </a:spcAft>
            </a:pPr>
            <a:r>
              <a:rPr lang="fr-BE" sz="2400" dirty="0" smtClean="0">
                <a:latin typeface="Calibri" charset="0"/>
                <a:ea typeface="Calibri" charset="0"/>
                <a:cs typeface="Times New Roman" charset="0"/>
              </a:rPr>
              <a:t>. Développement </a:t>
            </a:r>
            <a:r>
              <a:rPr lang="fr-BE" sz="2400" dirty="0">
                <a:latin typeface="Calibri" charset="0"/>
                <a:ea typeface="Calibri" charset="0"/>
                <a:cs typeface="Times New Roman" charset="0"/>
              </a:rPr>
              <a:t>du logiciel d’achat en ligne 5C (besoin d’un passionné </a:t>
            </a:r>
            <a:r>
              <a:rPr lang="fr-BE" sz="2400" dirty="0" smtClean="0">
                <a:latin typeface="Calibri" charset="0"/>
                <a:ea typeface="Calibri" charset="0"/>
                <a:cs typeface="Times New Roman" charset="0"/>
              </a:rPr>
              <a:t>d’informatique</a:t>
            </a:r>
            <a:r>
              <a:rPr lang="fr-BE" sz="2400" dirty="0">
                <a:latin typeface="Calibri" charset="0"/>
                <a:ea typeface="Calibri" charset="0"/>
                <a:cs typeface="Times New Roman" charset="0"/>
              </a:rPr>
              <a:t>)</a:t>
            </a:r>
            <a:endParaRPr lang="fr-FR" sz="2400" dirty="0">
              <a:latin typeface="Calibri" charset="0"/>
              <a:ea typeface="Calibri" charset="0"/>
              <a:cs typeface="Times New Roman" charset="0"/>
            </a:endParaRPr>
          </a:p>
          <a:p>
            <a:pPr algn="just">
              <a:lnSpc>
                <a:spcPct val="107000"/>
              </a:lnSpc>
              <a:spcAft>
                <a:spcPts val="800"/>
              </a:spcAft>
            </a:pPr>
            <a:r>
              <a:rPr lang="fr-BE" sz="2400" dirty="0" smtClean="0">
                <a:latin typeface="Calibri" charset="0"/>
                <a:ea typeface="Calibri" charset="0"/>
                <a:cs typeface="Times New Roman" charset="0"/>
              </a:rPr>
              <a:t>. Aménagement </a:t>
            </a:r>
            <a:r>
              <a:rPr lang="fr-BE" sz="2400" dirty="0">
                <a:latin typeface="Calibri" charset="0"/>
                <a:ea typeface="Calibri" charset="0"/>
                <a:cs typeface="Times New Roman" charset="0"/>
              </a:rPr>
              <a:t>du lieu central (frigos, tables, </a:t>
            </a:r>
            <a:r>
              <a:rPr lang="fr-BE" sz="2400" dirty="0" err="1">
                <a:latin typeface="Calibri" charset="0"/>
                <a:ea typeface="Calibri" charset="0"/>
                <a:cs typeface="Times New Roman" charset="0"/>
              </a:rPr>
              <a:t>panniers</a:t>
            </a:r>
            <a:r>
              <a:rPr lang="fr-BE" sz="2400" dirty="0">
                <a:latin typeface="Calibri" charset="0"/>
                <a:ea typeface="Calibri" charset="0"/>
                <a:cs typeface="Times New Roman" charset="0"/>
              </a:rPr>
              <a:t>, matériel) + camionnette</a:t>
            </a:r>
            <a:endParaRPr lang="fr-FR" sz="2400" dirty="0">
              <a:latin typeface="Calibri" charset="0"/>
              <a:ea typeface="Calibri" charset="0"/>
              <a:cs typeface="Times New Roman" charset="0"/>
            </a:endParaRPr>
          </a:p>
          <a:p>
            <a:pPr algn="just">
              <a:lnSpc>
                <a:spcPct val="107000"/>
              </a:lnSpc>
              <a:spcAft>
                <a:spcPts val="800"/>
              </a:spcAft>
            </a:pPr>
            <a:r>
              <a:rPr lang="fr-BE" sz="2400" dirty="0" smtClean="0">
                <a:latin typeface="Calibri" charset="0"/>
                <a:ea typeface="Calibri" charset="0"/>
                <a:cs typeface="Times New Roman" charset="0"/>
              </a:rPr>
              <a:t>. Conseils </a:t>
            </a:r>
            <a:r>
              <a:rPr lang="fr-BE" sz="2400" dirty="0">
                <a:latin typeface="Calibri" charset="0"/>
                <a:ea typeface="Calibri" charset="0"/>
                <a:cs typeface="Times New Roman" charset="0"/>
              </a:rPr>
              <a:t>de </a:t>
            </a:r>
            <a:r>
              <a:rPr lang="fr-BE" sz="2400" dirty="0" err="1">
                <a:latin typeface="Calibri" charset="0"/>
                <a:ea typeface="Calibri" charset="0"/>
                <a:cs typeface="Times New Roman" charset="0"/>
              </a:rPr>
              <a:t>Diversiferm</a:t>
            </a:r>
            <a:endParaRPr lang="fr-FR" sz="2400" dirty="0">
              <a:latin typeface="Calibri" charset="0"/>
              <a:ea typeface="Calibri" charset="0"/>
              <a:cs typeface="Times New Roman" charset="0"/>
            </a:endParaRPr>
          </a:p>
          <a:p>
            <a:pPr algn="just">
              <a:lnSpc>
                <a:spcPct val="107000"/>
              </a:lnSpc>
              <a:spcAft>
                <a:spcPts val="800"/>
              </a:spcAft>
            </a:pPr>
            <a:r>
              <a:rPr lang="fr-BE" sz="2400" dirty="0" smtClean="0">
                <a:latin typeface="Calibri" charset="0"/>
                <a:ea typeface="Calibri" charset="0"/>
                <a:cs typeface="Times New Roman" charset="0"/>
              </a:rPr>
              <a:t>. Prépa </a:t>
            </a:r>
            <a:r>
              <a:rPr lang="fr-BE" sz="2400" dirty="0">
                <a:latin typeface="Calibri" charset="0"/>
                <a:ea typeface="Calibri" charset="0"/>
                <a:cs typeface="Times New Roman" charset="0"/>
              </a:rPr>
              <a:t>des points relais (frigos, matériel, équipe bénévole)</a:t>
            </a:r>
            <a:endParaRPr lang="fr-FR" sz="2400" dirty="0">
              <a:latin typeface="Calibri" charset="0"/>
              <a:ea typeface="Calibri" charset="0"/>
              <a:cs typeface="Times New Roman" charset="0"/>
            </a:endParaRPr>
          </a:p>
          <a:p>
            <a:pPr>
              <a:lnSpc>
                <a:spcPct val="107000"/>
              </a:lnSpc>
              <a:spcAft>
                <a:spcPts val="800"/>
              </a:spcAft>
            </a:pPr>
            <a:r>
              <a:rPr lang="fr-BE" sz="2400" dirty="0">
                <a:latin typeface="Calibri" charset="0"/>
                <a:ea typeface="Calibri" charset="0"/>
                <a:cs typeface="Times New Roman" charset="0"/>
              </a:rPr>
              <a:t> </a:t>
            </a:r>
            <a:endParaRPr lang="fr-FR" sz="2400" dirty="0">
              <a:effectLst/>
              <a:latin typeface="Calibri" charset="0"/>
              <a:ea typeface="Calibri" charset="0"/>
              <a:cs typeface="Times New Roman" charset="0"/>
            </a:endParaRPr>
          </a:p>
        </p:txBody>
      </p:sp>
    </p:spTree>
    <p:extLst>
      <p:ext uri="{BB962C8B-B14F-4D97-AF65-F5344CB8AC3E}">
        <p14:creationId xmlns:p14="http://schemas.microsoft.com/office/powerpoint/2010/main" val="681438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ésultat de recherche d'images pour &quot;beuverie vintag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450" y="2015014"/>
            <a:ext cx="6438900" cy="45549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43075" y="452735"/>
            <a:ext cx="8210550" cy="1200329"/>
          </a:xfrm>
          <a:prstGeom prst="rect">
            <a:avLst/>
          </a:prstGeom>
        </p:spPr>
        <p:txBody>
          <a:bodyPr wrap="square">
            <a:spAutoFit/>
          </a:bodyPr>
          <a:lstStyle/>
          <a:p>
            <a:pPr lvl="0" algn="just" defTabSz="914400" fontAlgn="base"/>
            <a:r>
              <a:rPr lang="fr-BE" sz="2400" b="1" dirty="0" smtClean="0">
                <a:latin typeface="Calibri" charset="0"/>
              </a:rPr>
              <a:t>Objectif de la soirée</a:t>
            </a:r>
            <a:r>
              <a:rPr lang="fr-BE" sz="2400" dirty="0" smtClean="0">
                <a:latin typeface="Calibri" charset="0"/>
              </a:rPr>
              <a:t>:</a:t>
            </a:r>
            <a:r>
              <a:rPr lang="fr-BE" sz="2400" dirty="0">
                <a:latin typeface="Calibri" charset="0"/>
              </a:rPr>
              <a:t> Rassembler les sympathisants du projet et curieux d’un soir pour informer des avancées du projet, répondre aux questions et mobiliser les futurs coopérateurs</a:t>
            </a:r>
            <a:r>
              <a:rPr lang="fr-BE" sz="2400" dirty="0" smtClean="0">
                <a:latin typeface="Calibri" charset="0"/>
              </a:rPr>
              <a:t> </a:t>
            </a:r>
            <a:endParaRPr lang="fr-BE" sz="2400" dirty="0">
              <a:latin typeface="Calibri" charset="0"/>
            </a:endParaRPr>
          </a:p>
        </p:txBody>
      </p:sp>
    </p:spTree>
    <p:extLst>
      <p:ext uri="{BB962C8B-B14F-4D97-AF65-F5344CB8AC3E}">
        <p14:creationId xmlns:p14="http://schemas.microsoft.com/office/powerpoint/2010/main" val="1839398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9044" y="256151"/>
            <a:ext cx="6350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4"/>
          <p:cNvSpPr txBox="1">
            <a:spLocks noChangeArrowheads="1"/>
          </p:cNvSpPr>
          <p:nvPr/>
        </p:nvSpPr>
        <p:spPr bwMode="auto">
          <a:xfrm>
            <a:off x="8556626" y="256151"/>
            <a:ext cx="1584325" cy="1323975"/>
          </a:xfrm>
          <a:prstGeom prst="rect">
            <a:avLst/>
          </a:prstGeom>
          <a:solidFill>
            <a:schemeClr val="bg1"/>
          </a:solidFill>
          <a:ln>
            <a:noFill/>
          </a:ln>
          <a:extLst/>
        </p:spPr>
        <p:txBody>
          <a:bodyPr>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fr-FR" altLang="fr-FR" sz="4000" dirty="0"/>
              <a:t>GT</a:t>
            </a:r>
          </a:p>
          <a:p>
            <a:pPr eaLnBrk="1" hangingPunct="1">
              <a:spcBef>
                <a:spcPct val="0"/>
              </a:spcBef>
              <a:buFontTx/>
              <a:buNone/>
            </a:pPr>
            <a:r>
              <a:rPr lang="fr-FR" altLang="fr-FR" sz="4000" dirty="0" err="1"/>
              <a:t>Comm</a:t>
            </a:r>
            <a:endParaRPr lang="fr-BE" altLang="fr-FR" sz="4000" dirty="0"/>
          </a:p>
        </p:txBody>
      </p:sp>
      <p:sp>
        <p:nvSpPr>
          <p:cNvPr id="2" name="ZoneTexte 1"/>
          <p:cNvSpPr txBox="1"/>
          <p:nvPr/>
        </p:nvSpPr>
        <p:spPr>
          <a:xfrm>
            <a:off x="7696200" y="2590800"/>
            <a:ext cx="4495800" cy="830997"/>
          </a:xfrm>
          <a:prstGeom prst="rect">
            <a:avLst/>
          </a:prstGeom>
          <a:noFill/>
        </p:spPr>
        <p:txBody>
          <a:bodyPr wrap="square" rtlCol="0">
            <a:spAutoFit/>
          </a:bodyPr>
          <a:lstStyle/>
          <a:p>
            <a:r>
              <a:rPr lang="fr-FR" sz="2400" dirty="0" smtClean="0"/>
              <a:t>Lise, Lucie, Sophie, Coline, Astrid, </a:t>
            </a:r>
            <a:r>
              <a:rPr lang="fr-FR" sz="2400" dirty="0" smtClean="0"/>
              <a:t>Marie-</a:t>
            </a:r>
            <a:r>
              <a:rPr lang="fr-FR" sz="2400" dirty="0" err="1" smtClean="0"/>
              <a:t>Cath</a:t>
            </a:r>
            <a:r>
              <a:rPr lang="fr-FR" sz="2400" dirty="0" smtClean="0"/>
              <a:t>., Robin </a:t>
            </a:r>
            <a:endParaRPr lang="fr-FR" sz="2400" dirty="0"/>
          </a:p>
        </p:txBody>
      </p:sp>
    </p:spTree>
    <p:extLst>
      <p:ext uri="{BB962C8B-B14F-4D97-AF65-F5344CB8AC3E}">
        <p14:creationId xmlns:p14="http://schemas.microsoft.com/office/powerpoint/2010/main" val="4421625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43350" cy="1325563"/>
          </a:xfrm>
          <a:solidFill>
            <a:schemeClr val="bg1"/>
          </a:solidFill>
        </p:spPr>
        <p:txBody>
          <a:bodyPr rtlCol="0">
            <a:normAutofit/>
          </a:bodyPr>
          <a:lstStyle/>
          <a:p>
            <a:pPr>
              <a:defRPr/>
            </a:pPr>
            <a:r>
              <a:rPr lang="fr-FR" dirty="0" smtClean="0"/>
              <a:t>Pourquoi?</a:t>
            </a:r>
            <a:br>
              <a:rPr lang="fr-FR" dirty="0" smtClean="0"/>
            </a:br>
            <a:endParaRPr lang="fr-BE" dirty="0"/>
          </a:p>
        </p:txBody>
      </p:sp>
      <p:sp>
        <p:nvSpPr>
          <p:cNvPr id="3" name="Content Placeholder 2"/>
          <p:cNvSpPr>
            <a:spLocks noGrp="1"/>
          </p:cNvSpPr>
          <p:nvPr>
            <p:ph idx="1"/>
          </p:nvPr>
        </p:nvSpPr>
        <p:spPr>
          <a:xfrm>
            <a:off x="2647950" y="1958975"/>
            <a:ext cx="7162800" cy="4351338"/>
          </a:xfrm>
        </p:spPr>
        <p:txBody>
          <a:bodyPr rtlCol="0">
            <a:normAutofit/>
          </a:bodyPr>
          <a:lstStyle/>
          <a:p>
            <a:pPr>
              <a:buFont typeface="Arial" panose="020B0604020202020204" pitchFamily="34" charset="0"/>
              <a:buChar char="•"/>
              <a:defRPr/>
            </a:pPr>
            <a:r>
              <a:rPr lang="fr-FR" dirty="0" smtClean="0"/>
              <a:t>Trouver un nom </a:t>
            </a:r>
          </a:p>
          <a:p>
            <a:pPr>
              <a:buFont typeface="Arial" panose="020B0604020202020204" pitchFamily="34" charset="0"/>
              <a:buChar char="•"/>
              <a:defRPr/>
            </a:pPr>
            <a:r>
              <a:rPr lang="fr-FR" dirty="0" smtClean="0"/>
              <a:t>Imaginer un logo et une charte graphique</a:t>
            </a:r>
          </a:p>
          <a:p>
            <a:pPr>
              <a:buFont typeface="Arial" panose="020B0604020202020204" pitchFamily="34" charset="0"/>
              <a:buChar char="•"/>
              <a:defRPr/>
            </a:pPr>
            <a:r>
              <a:rPr lang="fr-FR" dirty="0" smtClean="0"/>
              <a:t>Créer un site et le gérer </a:t>
            </a:r>
          </a:p>
          <a:p>
            <a:pPr>
              <a:buFont typeface="Arial" panose="020B0604020202020204" pitchFamily="34" charset="0"/>
              <a:buChar char="•"/>
              <a:defRPr/>
            </a:pPr>
            <a:r>
              <a:rPr lang="fr-FR" dirty="0" smtClean="0"/>
              <a:t>Communication interne et externe.</a:t>
            </a:r>
          </a:p>
          <a:p>
            <a:pPr marL="0" indent="0">
              <a:buNone/>
              <a:defRPr/>
            </a:pPr>
            <a:endParaRPr lang="fr-FR" dirty="0" smtClean="0"/>
          </a:p>
          <a:p>
            <a:pPr>
              <a:buFont typeface="Arial" panose="020B0604020202020204" pitchFamily="34" charset="0"/>
              <a:buChar char="•"/>
              <a:defRPr/>
            </a:pPr>
            <a:endParaRPr lang="fr-FR" dirty="0" smtClean="0"/>
          </a:p>
        </p:txBody>
      </p:sp>
    </p:spTree>
    <p:extLst>
      <p:ext uri="{BB962C8B-B14F-4D97-AF65-F5344CB8AC3E}">
        <p14:creationId xmlns:p14="http://schemas.microsoft.com/office/powerpoint/2010/main" val="11322398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fr-FR" altLang="fr-FR"/>
              <a:t>cocoricoop</a:t>
            </a:r>
            <a:endParaRPr lang="fr-BE" altLang="fr-FR"/>
          </a:p>
        </p:txBody>
      </p:sp>
      <p:sp>
        <p:nvSpPr>
          <p:cNvPr id="3" name="Content Placeholder 2"/>
          <p:cNvSpPr>
            <a:spLocks noGrp="1"/>
          </p:cNvSpPr>
          <p:nvPr>
            <p:ph idx="1"/>
          </p:nvPr>
        </p:nvSpPr>
        <p:spPr>
          <a:xfrm>
            <a:off x="1992313" y="5157788"/>
            <a:ext cx="8229600" cy="1395412"/>
          </a:xfrm>
        </p:spPr>
        <p:txBody>
          <a:bodyPr/>
          <a:lstStyle/>
          <a:p>
            <a:pPr marL="0" indent="0">
              <a:buNone/>
            </a:pPr>
            <a:r>
              <a:rPr lang="fr-BE" altLang="fr-FR"/>
              <a:t>la ruralité, les paysages, la fierté de nos produits, la convivialité, le réveil du matin, l’humour…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196975"/>
            <a:ext cx="10795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9150" y="1196975"/>
            <a:ext cx="262413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1196975"/>
            <a:ext cx="23812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92313" y="2806701"/>
            <a:ext cx="34194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64201" y="3576639"/>
            <a:ext cx="4200525"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703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down)">
                                      <p:cBhvr>
                                        <p:cTn id="79" dur="580">
                                          <p:stCondLst>
                                            <p:cond delay="0"/>
                                          </p:stCondLst>
                                        </p:cTn>
                                        <p:tgtEl>
                                          <p:spTgt spid="10"/>
                                        </p:tgtEl>
                                      </p:cBhvr>
                                    </p:animEffect>
                                    <p:anim calcmode="lin" valueType="num">
                                      <p:cBhvr>
                                        <p:cTn id="8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5" dur="26">
                                          <p:stCondLst>
                                            <p:cond delay="650"/>
                                          </p:stCondLst>
                                        </p:cTn>
                                        <p:tgtEl>
                                          <p:spTgt spid="10"/>
                                        </p:tgtEl>
                                      </p:cBhvr>
                                      <p:to x="100000" y="60000"/>
                                    </p:animScale>
                                    <p:animScale>
                                      <p:cBhvr>
                                        <p:cTn id="86" dur="166" decel="50000">
                                          <p:stCondLst>
                                            <p:cond delay="676"/>
                                          </p:stCondLst>
                                        </p:cTn>
                                        <p:tgtEl>
                                          <p:spTgt spid="10"/>
                                        </p:tgtEl>
                                      </p:cBhvr>
                                      <p:to x="100000" y="100000"/>
                                    </p:animScale>
                                    <p:animScale>
                                      <p:cBhvr>
                                        <p:cTn id="87" dur="26">
                                          <p:stCondLst>
                                            <p:cond delay="1312"/>
                                          </p:stCondLst>
                                        </p:cTn>
                                        <p:tgtEl>
                                          <p:spTgt spid="10"/>
                                        </p:tgtEl>
                                      </p:cBhvr>
                                      <p:to x="100000" y="80000"/>
                                    </p:animScale>
                                    <p:animScale>
                                      <p:cBhvr>
                                        <p:cTn id="88" dur="166" decel="50000">
                                          <p:stCondLst>
                                            <p:cond delay="1338"/>
                                          </p:stCondLst>
                                        </p:cTn>
                                        <p:tgtEl>
                                          <p:spTgt spid="10"/>
                                        </p:tgtEl>
                                      </p:cBhvr>
                                      <p:to x="100000" y="100000"/>
                                    </p:animScale>
                                    <p:animScale>
                                      <p:cBhvr>
                                        <p:cTn id="89" dur="26">
                                          <p:stCondLst>
                                            <p:cond delay="1642"/>
                                          </p:stCondLst>
                                        </p:cTn>
                                        <p:tgtEl>
                                          <p:spTgt spid="10"/>
                                        </p:tgtEl>
                                      </p:cBhvr>
                                      <p:to x="100000" y="90000"/>
                                    </p:animScale>
                                    <p:animScale>
                                      <p:cBhvr>
                                        <p:cTn id="90" dur="166" decel="50000">
                                          <p:stCondLst>
                                            <p:cond delay="1668"/>
                                          </p:stCondLst>
                                        </p:cTn>
                                        <p:tgtEl>
                                          <p:spTgt spid="10"/>
                                        </p:tgtEl>
                                      </p:cBhvr>
                                      <p:to x="100000" y="100000"/>
                                    </p:animScale>
                                    <p:animScale>
                                      <p:cBhvr>
                                        <p:cTn id="91" dur="26">
                                          <p:stCondLst>
                                            <p:cond delay="1808"/>
                                          </p:stCondLst>
                                        </p:cTn>
                                        <p:tgtEl>
                                          <p:spTgt spid="10"/>
                                        </p:tgtEl>
                                      </p:cBhvr>
                                      <p:to x="100000" y="95000"/>
                                    </p:animScale>
                                    <p:animScale>
                                      <p:cBhvr>
                                        <p:cTn id="92" dur="166" decel="50000">
                                          <p:stCondLst>
                                            <p:cond delay="1834"/>
                                          </p:stCondLst>
                                        </p:cTn>
                                        <p:tgtEl>
                                          <p:spTgt spid="10"/>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fr-FR" altLang="fr-FR"/>
              <a:t>Le logo</a:t>
            </a:r>
            <a:endParaRPr lang="fr-BE" altLang="fr-FR"/>
          </a:p>
        </p:txBody>
      </p:sp>
    </p:spTree>
    <p:extLst>
      <p:ext uri="{BB962C8B-B14F-4D97-AF65-F5344CB8AC3E}">
        <p14:creationId xmlns:p14="http://schemas.microsoft.com/office/powerpoint/2010/main" val="1538466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fr-FR" altLang="fr-FR"/>
              <a:t>Sophie Bihin</a:t>
            </a:r>
            <a:endParaRPr lang="fr-BE" altLang="fr-FR"/>
          </a:p>
        </p:txBody>
      </p:sp>
      <p:pic>
        <p:nvPicPr>
          <p:cNvPr id="7171" name="Picture 4"/>
          <p:cNvPicPr>
            <a:picLocks noChangeAspect="1"/>
          </p:cNvPicPr>
          <p:nvPr/>
        </p:nvPicPr>
        <p:blipFill>
          <a:blip r:embed="rId2">
            <a:extLst>
              <a:ext uri="{28A0092B-C50C-407E-A947-70E740481C1C}">
                <a14:useLocalDpi xmlns:a14="http://schemas.microsoft.com/office/drawing/2010/main" val="0"/>
              </a:ext>
            </a:extLst>
          </a:blip>
          <a:srcRect l="1521" b="3450"/>
          <a:stretch>
            <a:fillRect/>
          </a:stretch>
        </p:blipFill>
        <p:spPr bwMode="auto">
          <a:xfrm>
            <a:off x="1579564" y="1331301"/>
            <a:ext cx="5543549" cy="19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3241676"/>
            <a:ext cx="3552825"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p:cNvPicPr>
            <a:picLocks noChangeAspect="1"/>
          </p:cNvPicPr>
          <p:nvPr/>
        </p:nvPicPr>
        <p:blipFill>
          <a:blip r:embed="rId4">
            <a:extLst>
              <a:ext uri="{28A0092B-C50C-407E-A947-70E740481C1C}">
                <a14:useLocalDpi xmlns:a14="http://schemas.microsoft.com/office/drawing/2010/main" val="0"/>
              </a:ext>
            </a:extLst>
          </a:blip>
          <a:srcRect l="-8089" t="15627" r="20518" b="-3976"/>
          <a:stretch>
            <a:fillRect/>
          </a:stretch>
        </p:blipFill>
        <p:spPr bwMode="auto">
          <a:xfrm>
            <a:off x="7340600" y="790575"/>
            <a:ext cx="33274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p:cNvPicPr>
            <a:picLocks noChangeAspect="1"/>
          </p:cNvPicPr>
          <p:nvPr/>
        </p:nvPicPr>
        <p:blipFill>
          <a:blip r:embed="rId5">
            <a:extLst>
              <a:ext uri="{28A0092B-C50C-407E-A947-70E740481C1C}">
                <a14:useLocalDpi xmlns:a14="http://schemas.microsoft.com/office/drawing/2010/main" val="0"/>
              </a:ext>
            </a:extLst>
          </a:blip>
          <a:srcRect l="3273"/>
          <a:stretch>
            <a:fillRect/>
          </a:stretch>
        </p:blipFill>
        <p:spPr bwMode="auto">
          <a:xfrm>
            <a:off x="6600825" y="3068638"/>
            <a:ext cx="3849688"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346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fr-FR" altLang="fr-FR"/>
              <a:t>Le coin des geeks</a:t>
            </a:r>
            <a:endParaRPr lang="fr-BE" altLang="fr-FR"/>
          </a:p>
        </p:txBody>
      </p:sp>
      <p:sp>
        <p:nvSpPr>
          <p:cNvPr id="3" name="Content Placeholder 2"/>
          <p:cNvSpPr>
            <a:spLocks noGrp="1"/>
          </p:cNvSpPr>
          <p:nvPr>
            <p:ph idx="1"/>
          </p:nvPr>
        </p:nvSpPr>
        <p:spPr/>
        <p:txBody>
          <a:bodyPr rtlCol="0">
            <a:normAutofit/>
          </a:bodyPr>
          <a:lstStyle/>
          <a:p>
            <a:pPr>
              <a:buFont typeface="Arial" panose="020B0604020202020204" pitchFamily="34" charset="0"/>
              <a:buChar char="•"/>
              <a:defRPr/>
            </a:pPr>
            <a:r>
              <a:rPr lang="fr-FR" dirty="0" smtClean="0"/>
              <a:t>Création du site web (travail artistique, rédactionnel et technique)</a:t>
            </a:r>
          </a:p>
          <a:p>
            <a:pPr>
              <a:buFont typeface="Arial" panose="020B0604020202020204" pitchFamily="34" charset="0"/>
              <a:buChar char="•"/>
              <a:defRPr/>
            </a:pPr>
            <a:r>
              <a:rPr lang="fr-FR" dirty="0" smtClean="0"/>
              <a:t>Intégration du logiciel de vente en ligne.</a:t>
            </a:r>
          </a:p>
          <a:p>
            <a:pPr>
              <a:buFont typeface="Arial" panose="020B0604020202020204" pitchFamily="34" charset="0"/>
              <a:buChar char="•"/>
              <a:defRPr/>
            </a:pPr>
            <a:r>
              <a:rPr lang="fr-FR" dirty="0" smtClean="0"/>
              <a:t>Entretien du site </a:t>
            </a:r>
          </a:p>
          <a:p>
            <a:pPr>
              <a:buFont typeface="Arial" panose="020B0604020202020204" pitchFamily="34" charset="0"/>
              <a:buChar char="•"/>
              <a:defRPr/>
            </a:pPr>
            <a:endParaRPr lang="fr-FR" dirty="0"/>
          </a:p>
          <a:p>
            <a:pPr marL="0" indent="0">
              <a:buNone/>
              <a:defRPr/>
            </a:pPr>
            <a:r>
              <a:rPr lang="fr-FR" sz="9600" dirty="0"/>
              <a:t>          </a:t>
            </a:r>
            <a:endParaRPr lang="fr-BE" sz="9600" dirty="0"/>
          </a:p>
        </p:txBody>
      </p:sp>
      <p:grpSp>
        <p:nvGrpSpPr>
          <p:cNvPr id="7" name="Group 6"/>
          <p:cNvGrpSpPr>
            <a:grpSpLocks/>
          </p:cNvGrpSpPr>
          <p:nvPr/>
        </p:nvGrpSpPr>
        <p:grpSpPr bwMode="auto">
          <a:xfrm>
            <a:off x="5448300" y="2924175"/>
            <a:ext cx="4572000" cy="3436938"/>
            <a:chOff x="3616697" y="2852936"/>
            <a:chExt cx="4570956" cy="3436294"/>
          </a:xfrm>
        </p:grpSpPr>
        <p:pic>
          <p:nvPicPr>
            <p:cNvPr id="81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31" y="2852936"/>
              <a:ext cx="2362764" cy="1610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19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6697" y="4128988"/>
              <a:ext cx="2160241" cy="216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5"/>
            <p:cNvPicPr>
              <a:picLocks noChangeAspect="1"/>
            </p:cNvPicPr>
            <p:nvPr/>
          </p:nvPicPr>
          <p:blipFill>
            <a:blip r:embed="rId5">
              <a:extLst>
                <a:ext uri="{28A0092B-C50C-407E-A947-70E740481C1C}">
                  <a14:useLocalDpi xmlns:a14="http://schemas.microsoft.com/office/drawing/2010/main" val="0"/>
                </a:ext>
              </a:extLst>
            </a:blip>
            <a:srcRect l="6342" t="8292" r="185" b="7930"/>
            <a:stretch>
              <a:fillRect/>
            </a:stretch>
          </p:blipFill>
          <p:spPr bwMode="auto">
            <a:xfrm>
              <a:off x="5776938" y="4128540"/>
              <a:ext cx="2410715" cy="216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5576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fr-FR" altLang="fr-FR"/>
              <a:t>Les photos</a:t>
            </a:r>
            <a:endParaRPr lang="fr-BE" altLang="fr-FR"/>
          </a:p>
        </p:txBody>
      </p:sp>
    </p:spTree>
    <p:extLst>
      <p:ext uri="{BB962C8B-B14F-4D97-AF65-F5344CB8AC3E}">
        <p14:creationId xmlns:p14="http://schemas.microsoft.com/office/powerpoint/2010/main" val="12085960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fr-FR" altLang="fr-FR" dirty="0"/>
              <a:t>Astrid </a:t>
            </a:r>
            <a:r>
              <a:rPr lang="fr-FR" altLang="fr-FR" dirty="0" err="1" smtClean="0"/>
              <a:t>Steutelings</a:t>
            </a:r>
            <a:endParaRPr lang="fr-BE" altLang="fr-FR" dirty="0"/>
          </a:p>
        </p:txBody>
      </p:sp>
      <p:pic>
        <p:nvPicPr>
          <p:cNvPr id="10243" name="Picture 3"/>
          <p:cNvPicPr>
            <a:picLocks noChangeAspect="1"/>
          </p:cNvPicPr>
          <p:nvPr/>
        </p:nvPicPr>
        <p:blipFill>
          <a:blip r:embed="rId2">
            <a:extLst>
              <a:ext uri="{28A0092B-C50C-407E-A947-70E740481C1C}">
                <a14:useLocalDpi xmlns:a14="http://schemas.microsoft.com/office/drawing/2010/main" val="0"/>
              </a:ext>
            </a:extLst>
          </a:blip>
          <a:srcRect l="2214"/>
          <a:stretch>
            <a:fillRect/>
          </a:stretch>
        </p:blipFill>
        <p:spPr bwMode="auto">
          <a:xfrm>
            <a:off x="838200" y="1628776"/>
            <a:ext cx="4791075"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9214" y="3806826"/>
            <a:ext cx="2778523"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9214" y="1628776"/>
            <a:ext cx="402113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10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fr-FR" altLang="fr-FR"/>
              <a:t>Comm interne et externe</a:t>
            </a:r>
            <a:endParaRPr lang="fr-BE" altLang="fr-FR"/>
          </a:p>
        </p:txBody>
      </p:sp>
      <p:sp>
        <p:nvSpPr>
          <p:cNvPr id="3" name="Content Placeholder 2"/>
          <p:cNvSpPr>
            <a:spLocks noGrp="1"/>
          </p:cNvSpPr>
          <p:nvPr>
            <p:ph idx="1"/>
          </p:nvPr>
        </p:nvSpPr>
        <p:spPr/>
        <p:txBody>
          <a:bodyPr rtlCol="0">
            <a:normAutofit/>
          </a:bodyPr>
          <a:lstStyle/>
          <a:p>
            <a:pPr>
              <a:buFont typeface="Arial" panose="020B0604020202020204" pitchFamily="34" charset="0"/>
              <a:buChar char="•"/>
              <a:defRPr/>
            </a:pPr>
            <a:r>
              <a:rPr lang="fr-FR" dirty="0" smtClean="0"/>
              <a:t>Newsletter et autres emails d’info, de recrutement, d’appel à l’aide…</a:t>
            </a:r>
          </a:p>
          <a:p>
            <a:pPr>
              <a:buFont typeface="Arial" panose="020B0604020202020204" pitchFamily="34" charset="0"/>
              <a:buChar char="•"/>
              <a:defRPr/>
            </a:pPr>
            <a:r>
              <a:rPr lang="fr-FR" dirty="0" smtClean="0"/>
              <a:t>Réseaux sociaux (Instagram et Facebook)</a:t>
            </a:r>
          </a:p>
          <a:p>
            <a:pPr>
              <a:buFont typeface="Arial" panose="020B0604020202020204" pitchFamily="34" charset="0"/>
              <a:buChar char="•"/>
              <a:defRPr/>
            </a:pPr>
            <a:r>
              <a:rPr lang="fr-FR" dirty="0" smtClean="0"/>
              <a:t>Presse classique </a:t>
            </a:r>
          </a:p>
          <a:p>
            <a:pPr marL="0" indent="0">
              <a:buNone/>
              <a:defRPr/>
            </a:pPr>
            <a:endParaRPr lang="fr-FR" dirty="0" smtClean="0"/>
          </a:p>
        </p:txBody>
      </p:sp>
      <p:pic>
        <p:nvPicPr>
          <p:cNvPr id="112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2300" y="3860800"/>
            <a:ext cx="391795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470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34252678"/>
              </p:ext>
            </p:extLst>
          </p:nvPr>
        </p:nvGraphicFramePr>
        <p:xfrm>
          <a:off x="2063552" y="-156170"/>
          <a:ext cx="8909248" cy="6823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2286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09950" y="1322279"/>
            <a:ext cx="6096000" cy="4524315"/>
          </a:xfrm>
          <a:prstGeom prst="rect">
            <a:avLst/>
          </a:prstGeom>
        </p:spPr>
        <p:txBody>
          <a:bodyPr>
            <a:spAutoFit/>
          </a:bodyPr>
          <a:lstStyle/>
          <a:p>
            <a:pPr marL="0" marR="0" lvl="0" indent="0" defTabSz="914400" eaLnBrk="1" fontAlgn="base" latinLnBrk="0" hangingPunct="1">
              <a:lnSpc>
                <a:spcPct val="100000"/>
              </a:lnSpc>
              <a:spcBef>
                <a:spcPts val="0"/>
              </a:spcBef>
              <a:spcAft>
                <a:spcPts val="0"/>
              </a:spcAft>
              <a:buClrTx/>
              <a:buSzTx/>
              <a:buFont typeface="+mj-lt"/>
              <a:buNone/>
              <a:tabLst/>
              <a:defRPr/>
            </a:pPr>
            <a:r>
              <a:rPr lang="fr-BE" sz="2400" b="1" i="0" dirty="0" smtClean="0">
                <a:effectLst/>
              </a:rPr>
              <a:t>Déroulé de la soirée </a:t>
            </a:r>
            <a:r>
              <a:rPr lang="fr-BE" sz="2400" b="0" i="0" dirty="0" smtClean="0">
                <a:effectLst/>
              </a:rPr>
              <a:t>:</a:t>
            </a:r>
          </a:p>
          <a:p>
            <a:pPr fontAlgn="base"/>
            <a:r>
              <a:rPr lang="fr-BE" sz="2400" dirty="0">
                <a:solidFill>
                  <a:srgbClr val="000000"/>
                </a:solidFill>
                <a:latin typeface="Calibri" charset="0"/>
              </a:rPr>
              <a:t>20h : accueil et quart d'heure académique</a:t>
            </a:r>
            <a:r>
              <a:rPr lang="fr-BE" sz="2400" dirty="0">
                <a:latin typeface="Calibri" charset="0"/>
              </a:rPr>
              <a:t> </a:t>
            </a:r>
            <a:endParaRPr lang="fr-BE" sz="2400" dirty="0"/>
          </a:p>
          <a:p>
            <a:pPr fontAlgn="base"/>
            <a:r>
              <a:rPr lang="fr-BE" sz="2400" dirty="0">
                <a:solidFill>
                  <a:srgbClr val="000000"/>
                </a:solidFill>
                <a:latin typeface="Calibri" charset="0"/>
              </a:rPr>
              <a:t>20h15 : introduction</a:t>
            </a:r>
            <a:r>
              <a:rPr lang="fr-BE" sz="2400" dirty="0">
                <a:latin typeface="Calibri" charset="0"/>
              </a:rPr>
              <a:t> </a:t>
            </a:r>
            <a:endParaRPr lang="fr-BE" sz="2400" dirty="0"/>
          </a:p>
          <a:p>
            <a:pPr fontAlgn="base"/>
            <a:r>
              <a:rPr lang="fr-BE" sz="2400" dirty="0">
                <a:solidFill>
                  <a:srgbClr val="000000"/>
                </a:solidFill>
                <a:latin typeface="Calibri" charset="0"/>
              </a:rPr>
              <a:t>20h30 : GT gouvernance </a:t>
            </a:r>
            <a:r>
              <a:rPr lang="fr-BE" sz="2400" dirty="0">
                <a:latin typeface="Calibri" charset="0"/>
              </a:rPr>
              <a:t> </a:t>
            </a:r>
            <a:endParaRPr lang="fr-BE" sz="2400" dirty="0"/>
          </a:p>
          <a:p>
            <a:pPr fontAlgn="base"/>
            <a:r>
              <a:rPr lang="fr-BE" sz="2400" dirty="0">
                <a:solidFill>
                  <a:srgbClr val="000000"/>
                </a:solidFill>
                <a:latin typeface="Calibri" charset="0"/>
              </a:rPr>
              <a:t>20h50 : GT production </a:t>
            </a:r>
            <a:r>
              <a:rPr lang="fr-BE" sz="2400" dirty="0">
                <a:latin typeface="Calibri" charset="0"/>
              </a:rPr>
              <a:t> </a:t>
            </a:r>
            <a:endParaRPr lang="fr-BE" sz="2400" dirty="0"/>
          </a:p>
          <a:p>
            <a:pPr fontAlgn="base"/>
            <a:r>
              <a:rPr lang="fr-BE" sz="2400" dirty="0">
                <a:solidFill>
                  <a:srgbClr val="000000"/>
                </a:solidFill>
                <a:latin typeface="Calibri" charset="0"/>
              </a:rPr>
              <a:t>21h10 : GT distribution </a:t>
            </a:r>
            <a:r>
              <a:rPr lang="fr-BE" sz="2400" dirty="0">
                <a:latin typeface="Calibri" charset="0"/>
              </a:rPr>
              <a:t> </a:t>
            </a:r>
            <a:endParaRPr lang="fr-BE" sz="2400" dirty="0"/>
          </a:p>
          <a:p>
            <a:pPr fontAlgn="base"/>
            <a:r>
              <a:rPr lang="fr-BE" sz="2400" dirty="0">
                <a:solidFill>
                  <a:srgbClr val="000000"/>
                </a:solidFill>
                <a:latin typeface="Calibri" charset="0"/>
              </a:rPr>
              <a:t>21h30 : GT communication </a:t>
            </a:r>
            <a:r>
              <a:rPr lang="fr-BE" sz="2400" dirty="0">
                <a:latin typeface="Calibri" charset="0"/>
              </a:rPr>
              <a:t> </a:t>
            </a:r>
            <a:endParaRPr lang="fr-BE" sz="2400" dirty="0"/>
          </a:p>
          <a:p>
            <a:pPr fontAlgn="base"/>
            <a:r>
              <a:rPr lang="fr-BE" sz="2400" dirty="0">
                <a:solidFill>
                  <a:srgbClr val="000000"/>
                </a:solidFill>
                <a:latin typeface="Calibri" charset="0"/>
              </a:rPr>
              <a:t>21h50 : GT Finance</a:t>
            </a:r>
            <a:r>
              <a:rPr lang="fr-BE" sz="2400" dirty="0">
                <a:latin typeface="Calibri" charset="0"/>
              </a:rPr>
              <a:t> </a:t>
            </a:r>
            <a:endParaRPr lang="fr-BE" sz="2400" dirty="0"/>
          </a:p>
          <a:p>
            <a:pPr fontAlgn="base"/>
            <a:r>
              <a:rPr lang="fr-BE" sz="2400" dirty="0">
                <a:solidFill>
                  <a:srgbClr val="000000"/>
                </a:solidFill>
                <a:latin typeface="Calibri" charset="0"/>
              </a:rPr>
              <a:t>22h10 : suite du projet, planning et besoin des coopérateurs + dernières questions</a:t>
            </a:r>
            <a:r>
              <a:rPr lang="fr-BE" sz="2400" dirty="0">
                <a:latin typeface="Calibri" charset="0"/>
              </a:rPr>
              <a:t> </a:t>
            </a:r>
            <a:endParaRPr lang="fr-BE" sz="2400" dirty="0"/>
          </a:p>
          <a:p>
            <a:pPr fontAlgn="base"/>
            <a:r>
              <a:rPr lang="fr-BE" sz="2400" dirty="0">
                <a:solidFill>
                  <a:srgbClr val="000000"/>
                </a:solidFill>
                <a:latin typeface="Calibri" charset="0"/>
              </a:rPr>
              <a:t>22h30 : fin et dernier verre</a:t>
            </a:r>
            <a:r>
              <a:rPr lang="fr-BE" sz="2400" dirty="0">
                <a:latin typeface="Calibri" charset="0"/>
              </a:rPr>
              <a:t> </a:t>
            </a:r>
            <a:endParaRPr lang="fr-BE" sz="2400" dirty="0"/>
          </a:p>
          <a:p>
            <a:pPr marL="0" marR="0" lvl="0" indent="0" defTabSz="914400" eaLnBrk="1" fontAlgn="base" latinLnBrk="0" hangingPunct="1">
              <a:lnSpc>
                <a:spcPct val="100000"/>
              </a:lnSpc>
              <a:spcBef>
                <a:spcPts val="0"/>
              </a:spcBef>
              <a:spcAft>
                <a:spcPts val="0"/>
              </a:spcAft>
              <a:buClrTx/>
              <a:buSzTx/>
              <a:buFont typeface="+mj-lt"/>
              <a:buNone/>
              <a:tabLst/>
              <a:defRPr/>
            </a:pPr>
            <a:endParaRPr lang="fr-BE" sz="2400" b="0" i="0" dirty="0">
              <a:effectLst/>
            </a:endParaRPr>
          </a:p>
        </p:txBody>
      </p:sp>
      <p:pic>
        <p:nvPicPr>
          <p:cNvPr id="32770" name="Picture 2" descr="ésultat de recherche d'images pour &quot;evolutio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50" y="5477263"/>
            <a:ext cx="3569078" cy="132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709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6750" y="622697"/>
            <a:ext cx="10439400" cy="1692771"/>
          </a:xfrm>
          <a:prstGeom prst="rect">
            <a:avLst/>
          </a:prstGeom>
        </p:spPr>
        <p:txBody>
          <a:bodyPr wrap="square">
            <a:spAutoFit/>
          </a:bodyPr>
          <a:lstStyle/>
          <a:p>
            <a:pPr algn="ctr">
              <a:spcAft>
                <a:spcPts val="0"/>
              </a:spcAft>
            </a:pPr>
            <a:r>
              <a:rPr lang="fr-BE" sz="3200" b="1" kern="150" dirty="0" smtClean="0">
                <a:ea typeface="SimSun" charset="-122"/>
                <a:cs typeface="Mangal" charset="0"/>
              </a:rPr>
              <a:t> </a:t>
            </a:r>
            <a:r>
              <a:rPr lang="fr-BE" sz="3200" b="1" kern="150" dirty="0">
                <a:ea typeface="SimSun" charset="-122"/>
                <a:cs typeface="Mangal" charset="0"/>
              </a:rPr>
              <a:t>GT gouvernance :</a:t>
            </a:r>
            <a:endParaRPr lang="fr-FR" sz="3200" kern="150" dirty="0">
              <a:ea typeface="SimSun" charset="-122"/>
              <a:cs typeface="Mangal" charset="0"/>
            </a:endParaRPr>
          </a:p>
          <a:p>
            <a:pPr>
              <a:spcAft>
                <a:spcPts val="0"/>
              </a:spcAft>
            </a:pPr>
            <a:r>
              <a:rPr lang="fr-BE" sz="2400" kern="150" dirty="0">
                <a:ea typeface="SimSun" charset="-122"/>
                <a:cs typeface="Mangal" charset="0"/>
              </a:rPr>
              <a:t> </a:t>
            </a:r>
            <a:endParaRPr lang="fr-FR" sz="2400" kern="150" dirty="0">
              <a:ea typeface="SimSun" charset="-122"/>
              <a:cs typeface="Mangal" charset="0"/>
            </a:endParaRPr>
          </a:p>
          <a:p>
            <a:pPr>
              <a:spcAft>
                <a:spcPts val="0"/>
              </a:spcAft>
            </a:pPr>
            <a:r>
              <a:rPr lang="fr-BE" sz="2400" kern="150" dirty="0" smtClean="0">
                <a:ea typeface="SimSun" charset="-122"/>
                <a:cs typeface="Mangal" charset="0"/>
              </a:rPr>
              <a:t> </a:t>
            </a:r>
            <a:r>
              <a:rPr lang="fr-BE" sz="2400" kern="150" dirty="0" smtClean="0">
                <a:ea typeface="SimSun" charset="-122"/>
                <a:cs typeface="Mangal" charset="0"/>
              </a:rPr>
              <a:t>Corinne </a:t>
            </a:r>
            <a:r>
              <a:rPr lang="fr-BE" sz="2400" kern="150" dirty="0" err="1">
                <a:ea typeface="SimSun" charset="-122"/>
                <a:cs typeface="Mangal" charset="0"/>
              </a:rPr>
              <a:t>Mommen</a:t>
            </a:r>
            <a:r>
              <a:rPr lang="fr-BE" sz="2400" kern="150" dirty="0">
                <a:ea typeface="SimSun" charset="-122"/>
                <a:cs typeface="Mangal" charset="0"/>
              </a:rPr>
              <a:t> (COCAS),  Bernard </a:t>
            </a:r>
            <a:r>
              <a:rPr lang="fr-BE" sz="2400" kern="150" dirty="0" err="1">
                <a:ea typeface="SimSun" charset="-122"/>
                <a:cs typeface="Mangal" charset="0"/>
              </a:rPr>
              <a:t>Cuvellier</a:t>
            </a:r>
            <a:r>
              <a:rPr lang="fr-BE" sz="2400" kern="150" dirty="0">
                <a:ea typeface="SimSun" charset="-122"/>
                <a:cs typeface="Mangal" charset="0"/>
              </a:rPr>
              <a:t> (GAC Hamois), Vincent </a:t>
            </a:r>
            <a:r>
              <a:rPr lang="fr-BE" sz="2400" kern="150" dirty="0" err="1">
                <a:ea typeface="SimSun" charset="-122"/>
                <a:cs typeface="Mangal" charset="0"/>
              </a:rPr>
              <a:t>Tonglet</a:t>
            </a:r>
            <a:r>
              <a:rPr lang="fr-BE" sz="2400" kern="150" dirty="0">
                <a:ea typeface="SimSun" charset="-122"/>
                <a:cs typeface="Mangal" charset="0"/>
              </a:rPr>
              <a:t> (futur producteur)</a:t>
            </a:r>
            <a:endParaRPr lang="fr-FR" sz="2400" kern="150" dirty="0">
              <a:effectLst/>
              <a:ea typeface="SimSun" charset="-122"/>
              <a:cs typeface="Mangal" charset="0"/>
            </a:endParaRPr>
          </a:p>
        </p:txBody>
      </p:sp>
      <p:pic>
        <p:nvPicPr>
          <p:cNvPr id="25602" name="Picture 2" descr="ésultat de recherche d'images pour &quot;justice vintag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699" y="2590800"/>
            <a:ext cx="8133501"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8370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5450" y="1589038"/>
            <a:ext cx="9677400" cy="3323987"/>
          </a:xfrm>
          <a:prstGeom prst="rect">
            <a:avLst/>
          </a:prstGeom>
        </p:spPr>
        <p:txBody>
          <a:bodyPr wrap="square">
            <a:spAutoFit/>
          </a:bodyPr>
          <a:lstStyle/>
          <a:p>
            <a:pPr>
              <a:spcAft>
                <a:spcPts val="0"/>
              </a:spcAft>
            </a:pPr>
            <a:r>
              <a:rPr lang="fr-BE" sz="2400" b="1" kern="150" dirty="0">
                <a:ea typeface="SimSun" charset="-122"/>
                <a:cs typeface="Mangal" charset="0"/>
              </a:rPr>
              <a:t>Avancée des derniers mois </a:t>
            </a:r>
            <a:r>
              <a:rPr lang="fr-BE" sz="2400" b="1" kern="150" dirty="0" smtClean="0">
                <a:ea typeface="SimSun" charset="-122"/>
                <a:cs typeface="Mangal" charset="0"/>
              </a:rPr>
              <a:t>:</a:t>
            </a:r>
          </a:p>
          <a:p>
            <a:pPr>
              <a:spcAft>
                <a:spcPts val="0"/>
              </a:spcAft>
            </a:pPr>
            <a:endParaRPr lang="fr-FR" sz="2400" kern="150" dirty="0">
              <a:ea typeface="SimSun" charset="-122"/>
              <a:cs typeface="Mangal" charset="0"/>
            </a:endParaRPr>
          </a:p>
          <a:p>
            <a:r>
              <a:rPr lang="fr-BE" sz="2400" kern="150" dirty="0">
                <a:ea typeface="SimSun" charset="-122"/>
                <a:cs typeface="Mangal" charset="0"/>
              </a:rPr>
              <a:t> </a:t>
            </a:r>
            <a:r>
              <a:rPr lang="fr-BE" sz="2400" dirty="0"/>
              <a:t>* clarification du fonctionnement du GN – 1iers liens/2nd vers Groupes de travail – processus de prises de décision </a:t>
            </a:r>
          </a:p>
          <a:p>
            <a:r>
              <a:rPr lang="fr-BE" sz="2400" dirty="0"/>
              <a:t>* rédaction de la Charte </a:t>
            </a:r>
          </a:p>
          <a:p>
            <a:r>
              <a:rPr lang="fr-BE" sz="2400" dirty="0"/>
              <a:t>* éclaircissement des points à décider pour les statuts </a:t>
            </a:r>
          </a:p>
          <a:p>
            <a:r>
              <a:rPr lang="fr-BE" sz="2400" dirty="0"/>
              <a:t>* éclaircissement de la procédure juridique pour constitution de la Coop, accompagnés par </a:t>
            </a:r>
            <a:r>
              <a:rPr lang="fr-BE" sz="2400" dirty="0" err="1"/>
              <a:t>Propage-s</a:t>
            </a:r>
            <a:endParaRPr lang="fr-BE" sz="2400" dirty="0"/>
          </a:p>
          <a:p>
            <a:pPr>
              <a:spcAft>
                <a:spcPts val="0"/>
              </a:spcAft>
            </a:pPr>
            <a:endParaRPr lang="fr-FR" kern="150" dirty="0">
              <a:latin typeface="Times New Roman" charset="0"/>
              <a:ea typeface="SimSun" charset="-122"/>
              <a:cs typeface="Mangal" charset="0"/>
            </a:endParaRPr>
          </a:p>
        </p:txBody>
      </p:sp>
    </p:spTree>
    <p:extLst>
      <p:ext uri="{BB962C8B-B14F-4D97-AF65-F5344CB8AC3E}">
        <p14:creationId xmlns:p14="http://schemas.microsoft.com/office/powerpoint/2010/main" val="20465979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4800" y="1485702"/>
            <a:ext cx="7372350" cy="3775393"/>
          </a:xfrm>
          <a:prstGeom prst="rect">
            <a:avLst/>
          </a:prstGeom>
        </p:spPr>
        <p:txBody>
          <a:bodyPr wrap="square">
            <a:spAutoFit/>
          </a:bodyPr>
          <a:lstStyle/>
          <a:p>
            <a:pPr>
              <a:spcAft>
                <a:spcPts val="0"/>
              </a:spcAft>
            </a:pPr>
            <a:r>
              <a:rPr lang="fr-BE" sz="2400" b="1" kern="150" dirty="0">
                <a:ea typeface="SimSun" charset="-122"/>
                <a:cs typeface="Mangal" charset="0"/>
              </a:rPr>
              <a:t>La Charte :</a:t>
            </a:r>
            <a:endParaRPr lang="fr-FR" sz="2400" kern="150" dirty="0">
              <a:ea typeface="SimSun" charset="-122"/>
              <a:cs typeface="Mangal" charset="0"/>
            </a:endParaRPr>
          </a:p>
          <a:p>
            <a:pPr>
              <a:spcAft>
                <a:spcPts val="0"/>
              </a:spcAft>
            </a:pPr>
            <a:r>
              <a:rPr lang="fr-BE" sz="2400" kern="150" dirty="0">
                <a:ea typeface="SimSun" charset="-122"/>
                <a:cs typeface="Mangal" charset="0"/>
              </a:rPr>
              <a:t> </a:t>
            </a:r>
            <a:endParaRPr lang="fr-FR" sz="2400" kern="150" dirty="0">
              <a:ea typeface="SimSun" charset="-122"/>
              <a:cs typeface="Mangal" charset="0"/>
            </a:endParaRPr>
          </a:p>
          <a:p>
            <a:pPr marL="342900" lvl="0" indent="-342900">
              <a:spcAft>
                <a:spcPts val="0"/>
              </a:spcAft>
              <a:buFont typeface="Arial" charset="0"/>
              <a:buChar char="•"/>
            </a:pPr>
            <a:r>
              <a:rPr lang="fr-BE" sz="2400" b="1" kern="150" dirty="0">
                <a:ea typeface="OpenSymbol" charset="0"/>
                <a:cs typeface="OpenSymbol" charset="0"/>
              </a:rPr>
              <a:t>Notre Raison d'être</a:t>
            </a:r>
            <a:r>
              <a:rPr lang="fr-BE" sz="2400" kern="150" dirty="0">
                <a:ea typeface="OpenSymbol" charset="0"/>
                <a:cs typeface="OpenSymbol" charset="0"/>
              </a:rPr>
              <a:t> : </a:t>
            </a:r>
            <a:r>
              <a:rPr lang="fr-BE" sz="2400" kern="150" dirty="0">
                <a:ea typeface="Liberation Sans" charset="0"/>
                <a:cs typeface="Liberation Sans" charset="0"/>
              </a:rPr>
              <a:t>Notre coopérative à finalité </a:t>
            </a:r>
            <a:r>
              <a:rPr lang="fr-BE" sz="2400" kern="150" dirty="0" smtClean="0">
                <a:ea typeface="Liberation Sans" charset="0"/>
                <a:cs typeface="Liberation Sans" charset="0"/>
              </a:rPr>
              <a:t>sociale existe </a:t>
            </a:r>
            <a:r>
              <a:rPr lang="fr-BE" sz="2400" kern="150" dirty="0">
                <a:ea typeface="Liberation Sans" charset="0"/>
                <a:cs typeface="Liberation Sans" charset="0"/>
              </a:rPr>
              <a:t>pour:</a:t>
            </a:r>
            <a:endParaRPr lang="fr-FR" sz="2400" kern="150" dirty="0">
              <a:ea typeface="OpenSymbol" charset="0"/>
              <a:cs typeface="OpenSymbol" charset="0"/>
            </a:endParaRPr>
          </a:p>
          <a:p>
            <a:pPr marL="342900" lvl="0" indent="-342900">
              <a:spcBef>
                <a:spcPts val="1415"/>
              </a:spcBef>
              <a:spcAft>
                <a:spcPts val="0"/>
              </a:spcAft>
              <a:buFont typeface="Arial" charset="0"/>
              <a:buChar char="•"/>
            </a:pPr>
            <a:r>
              <a:rPr lang="fr-BE" sz="2400" kern="150" dirty="0">
                <a:ea typeface="Liberation Sans" charset="0"/>
                <a:cs typeface="Liberation Sans" charset="0"/>
              </a:rPr>
              <a:t>soutenir le développement de l'agriculture </a:t>
            </a:r>
            <a:r>
              <a:rPr lang="fr-BE" sz="2400" kern="150" dirty="0">
                <a:ea typeface="OpenSymbol" charset="0"/>
                <a:cs typeface="Mangal" charset="0"/>
              </a:rPr>
              <a:t>locale et la commercialisation en circuits courts sur notre territoire.</a:t>
            </a:r>
            <a:endParaRPr lang="fr-FR" sz="2400" kern="150" dirty="0">
              <a:ea typeface="OpenSymbol" charset="0"/>
              <a:cs typeface="OpenSymbol" charset="0"/>
            </a:endParaRPr>
          </a:p>
          <a:p>
            <a:pPr marL="342900" lvl="0" indent="-342900">
              <a:spcBef>
                <a:spcPts val="1415"/>
              </a:spcBef>
              <a:spcAft>
                <a:spcPts val="0"/>
              </a:spcAft>
              <a:buFont typeface="Arial" charset="0"/>
              <a:buChar char="•"/>
            </a:pPr>
            <a:r>
              <a:rPr lang="fr-BE" sz="2400" kern="150" dirty="0">
                <a:ea typeface="Liberation Sans" charset="0"/>
                <a:cs typeface="Liberation Sans" charset="0"/>
              </a:rPr>
              <a:t>faire vivre une communauté citoyenne de </a:t>
            </a:r>
            <a:r>
              <a:rPr lang="fr-BE" sz="2400" kern="150" dirty="0">
                <a:ea typeface="OpenSymbol" charset="0"/>
                <a:cs typeface="Mangal" charset="0"/>
              </a:rPr>
              <a:t>producteurs et de consommateurs.</a:t>
            </a:r>
            <a:endParaRPr lang="fr-FR" sz="2400" kern="150" dirty="0">
              <a:effectLst/>
              <a:ea typeface="OpenSymbol" charset="0"/>
              <a:cs typeface="OpenSymbol" charset="0"/>
            </a:endParaRPr>
          </a:p>
        </p:txBody>
      </p:sp>
      <p:pic>
        <p:nvPicPr>
          <p:cNvPr id="26626" name="Picture 2" descr="ésultat de recherche d'images pour &quot;justice vintag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24032"/>
            <a:ext cx="2628900" cy="4898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9824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267967"/>
            <a:ext cx="10439400" cy="1990288"/>
          </a:xfrm>
          <a:prstGeom prst="rect">
            <a:avLst/>
          </a:prstGeom>
          <a:solidFill>
            <a:schemeClr val="accent1"/>
          </a:solidFill>
        </p:spPr>
        <p:txBody>
          <a:bodyPr wrap="square">
            <a:spAutoFit/>
          </a:bodyPr>
          <a:lstStyle/>
          <a:p>
            <a:pPr marL="342900" lvl="0" indent="-342900">
              <a:spcBef>
                <a:spcPts val="1415"/>
              </a:spcBef>
              <a:spcAft>
                <a:spcPts val="0"/>
              </a:spcAft>
              <a:buFont typeface="Arial" charset="0"/>
              <a:buChar char="•"/>
            </a:pPr>
            <a:endParaRPr lang="fr-BE" sz="2800" b="1" kern="150" dirty="0" smtClean="0">
              <a:solidFill>
                <a:schemeClr val="bg1"/>
              </a:solidFill>
              <a:ea typeface="OpenSymbol" charset="0"/>
              <a:cs typeface="Mangal" charset="0"/>
            </a:endParaRPr>
          </a:p>
          <a:p>
            <a:pPr marL="342900" lvl="0" indent="-342900">
              <a:spcBef>
                <a:spcPts val="1415"/>
              </a:spcBef>
              <a:spcAft>
                <a:spcPts val="0"/>
              </a:spcAft>
              <a:buFont typeface="Arial" charset="0"/>
              <a:buChar char="•"/>
            </a:pPr>
            <a:r>
              <a:rPr lang="fr-BE" sz="2800" b="1" kern="150" dirty="0" smtClean="0">
                <a:solidFill>
                  <a:schemeClr val="bg1"/>
                </a:solidFill>
                <a:ea typeface="OpenSymbol" charset="0"/>
                <a:cs typeface="Mangal" charset="0"/>
              </a:rPr>
              <a:t>Nos </a:t>
            </a:r>
            <a:r>
              <a:rPr lang="fr-BE" sz="2800" b="1" kern="150" dirty="0">
                <a:solidFill>
                  <a:schemeClr val="bg1"/>
                </a:solidFill>
                <a:ea typeface="OpenSymbol" charset="0"/>
                <a:cs typeface="Mangal" charset="0"/>
              </a:rPr>
              <a:t>valeurs</a:t>
            </a:r>
            <a:r>
              <a:rPr lang="fr-BE" sz="2800" kern="150" dirty="0">
                <a:solidFill>
                  <a:schemeClr val="bg1"/>
                </a:solidFill>
                <a:ea typeface="OpenSymbol" charset="0"/>
                <a:cs typeface="Mangal" charset="0"/>
              </a:rPr>
              <a:t> : solidarité / convivialité/ écologie/ transparence</a:t>
            </a:r>
          </a:p>
          <a:p>
            <a:pPr marL="342900" lvl="0" indent="-342900">
              <a:spcBef>
                <a:spcPts val="1415"/>
              </a:spcBef>
              <a:spcAft>
                <a:spcPts val="0"/>
              </a:spcAft>
              <a:buFont typeface="Arial" charset="0"/>
              <a:buChar char="•"/>
            </a:pPr>
            <a:endParaRPr lang="fr-FR" sz="4400" kern="150" dirty="0">
              <a:latin typeface="OpenSymbol" charset="0"/>
              <a:ea typeface="OpenSymbol" charset="0"/>
              <a:cs typeface="OpenSymbol" charset="0"/>
            </a:endParaRPr>
          </a:p>
        </p:txBody>
      </p:sp>
    </p:spTree>
    <p:extLst>
      <p:ext uri="{BB962C8B-B14F-4D97-AF65-F5344CB8AC3E}">
        <p14:creationId xmlns:p14="http://schemas.microsoft.com/office/powerpoint/2010/main" val="9176377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267" y="372533"/>
            <a:ext cx="11277600" cy="5965736"/>
          </a:xfrm>
          <a:prstGeom prst="rect">
            <a:avLst/>
          </a:prstGeom>
        </p:spPr>
        <p:txBody>
          <a:bodyPr wrap="square">
            <a:spAutoFit/>
          </a:bodyPr>
          <a:lstStyle/>
          <a:p>
            <a:pPr marL="342900" lvl="0" indent="-342900">
              <a:spcBef>
                <a:spcPts val="1415"/>
              </a:spcBef>
              <a:spcAft>
                <a:spcPts val="0"/>
              </a:spcAft>
              <a:buFont typeface="Arial" charset="0"/>
              <a:buChar char="•"/>
            </a:pPr>
            <a:r>
              <a:rPr lang="fr-BE" sz="2000" b="1" kern="150" dirty="0">
                <a:latin typeface="Times New Roman" charset="0"/>
                <a:ea typeface="OpenSymbol" charset="0"/>
                <a:cs typeface="Mangal" charset="0"/>
              </a:rPr>
              <a:t>Nos objectifs </a:t>
            </a:r>
            <a:r>
              <a:rPr lang="fr-BE" sz="2000" b="1" kern="150" dirty="0" smtClean="0">
                <a:latin typeface="Times New Roman" charset="0"/>
                <a:ea typeface="OpenSymbol" charset="0"/>
                <a:cs typeface="Mangal" charset="0"/>
              </a:rPr>
              <a:t>:</a:t>
            </a:r>
            <a:endParaRPr lang="fr-FR" sz="2000" kern="150" dirty="0" smtClean="0">
              <a:latin typeface="OpenSymbol" charset="0"/>
              <a:ea typeface="OpenSymbol" charset="0"/>
              <a:cs typeface="OpenSymbol" charset="0"/>
            </a:endParaRPr>
          </a:p>
          <a:p>
            <a:pPr marL="342900" lvl="0" indent="-342900">
              <a:spcBef>
                <a:spcPts val="1415"/>
              </a:spcBef>
              <a:spcAft>
                <a:spcPts val="0"/>
              </a:spcAft>
              <a:buFont typeface="Arial" charset="0"/>
              <a:buChar char="•"/>
            </a:pPr>
            <a:r>
              <a:rPr lang="fr-BE" sz="2000" kern="150" dirty="0" smtClean="0">
                <a:latin typeface="Times New Roman" charset="0"/>
                <a:ea typeface="Liberation Sans" charset="0"/>
                <a:cs typeface="Liberation Sans" charset="0"/>
              </a:rPr>
              <a:t>Proposer </a:t>
            </a:r>
            <a:r>
              <a:rPr lang="fr-BE" sz="2000" kern="150" dirty="0">
                <a:latin typeface="Times New Roman" charset="0"/>
                <a:ea typeface="Liberation Sans" charset="0"/>
                <a:cs typeface="Liberation Sans" charset="0"/>
              </a:rPr>
              <a:t>à un nombre croissant de consommateurs une large gamme de produits </a:t>
            </a:r>
            <a:r>
              <a:rPr lang="fr-BE" sz="2000" kern="150" dirty="0">
                <a:latin typeface="Times New Roman" charset="0"/>
                <a:ea typeface="OpenSymbol" charset="0"/>
                <a:cs typeface="Mangal" charset="0"/>
              </a:rPr>
              <a:t>de qualité couvrant leurs besoins principaux, alternatifs à la grande distribution, à des prix acceptables pour tous, acheteurs et producteurs.</a:t>
            </a:r>
            <a:endParaRPr lang="fr-FR" sz="2000" kern="150" dirty="0">
              <a:latin typeface="OpenSymbol" charset="0"/>
              <a:ea typeface="OpenSymbol" charset="0"/>
              <a:cs typeface="OpenSymbol" charset="0"/>
            </a:endParaRPr>
          </a:p>
          <a:p>
            <a:pPr marL="342900" lvl="0" indent="-342900">
              <a:spcBef>
                <a:spcPts val="1415"/>
              </a:spcBef>
              <a:spcAft>
                <a:spcPts val="0"/>
              </a:spcAft>
              <a:buFont typeface="Arial" charset="0"/>
              <a:buChar char="•"/>
              <a:tabLst>
                <a:tab pos="678815" algn="l"/>
              </a:tabLst>
            </a:pPr>
            <a:r>
              <a:rPr lang="fr-BE" sz="2000" kern="150" dirty="0">
                <a:latin typeface="Times New Roman" charset="0"/>
                <a:ea typeface="Liberation Sans" charset="0"/>
                <a:cs typeface="Liberation Sans" charset="0"/>
              </a:rPr>
              <a:t>Soutenir les agriculteurs-producteurs du territoire en facilitant une </a:t>
            </a:r>
            <a:r>
              <a:rPr lang="fr-BE" sz="2000" kern="150" dirty="0">
                <a:latin typeface="Times New Roman" charset="0"/>
                <a:ea typeface="OpenSymbol" charset="0"/>
                <a:cs typeface="Mangal" charset="0"/>
              </a:rPr>
              <a:t>commercialisation efficace de leurs produits alimentaires en circuits courts sur le territoire.</a:t>
            </a:r>
            <a:endParaRPr lang="fr-FR" sz="2000" kern="150" dirty="0">
              <a:latin typeface="OpenSymbol" charset="0"/>
              <a:ea typeface="OpenSymbol" charset="0"/>
              <a:cs typeface="OpenSymbol" charset="0"/>
            </a:endParaRPr>
          </a:p>
          <a:p>
            <a:pPr marL="342900" lvl="0" indent="-342900">
              <a:spcBef>
                <a:spcPts val="1415"/>
              </a:spcBef>
              <a:spcAft>
                <a:spcPts val="0"/>
              </a:spcAft>
              <a:buFont typeface="Arial" charset="0"/>
              <a:buChar char="•"/>
              <a:tabLst>
                <a:tab pos="678815" algn="l"/>
              </a:tabLst>
            </a:pPr>
            <a:r>
              <a:rPr lang="fr-BE" sz="2000" kern="150" dirty="0">
                <a:latin typeface="Times New Roman" charset="0"/>
                <a:ea typeface="Liberation Sans" charset="0"/>
                <a:cs typeface="Liberation Sans" charset="0"/>
              </a:rPr>
              <a:t>Promouvoir l'agriculture paysanne et la production artisanale à taille humaine, </a:t>
            </a:r>
            <a:r>
              <a:rPr lang="fr-BE" sz="2000" kern="150" dirty="0">
                <a:latin typeface="Times New Roman" charset="0"/>
                <a:ea typeface="OpenSymbol" charset="0"/>
                <a:cs typeface="Mangal" charset="0"/>
              </a:rPr>
              <a:t>dans des démarches de respect de la Terre, des plantes, des animaux et de l'humain.</a:t>
            </a:r>
            <a:endParaRPr lang="fr-FR" sz="2000" kern="150" dirty="0">
              <a:latin typeface="OpenSymbol" charset="0"/>
              <a:ea typeface="OpenSymbol" charset="0"/>
              <a:cs typeface="OpenSymbol" charset="0"/>
            </a:endParaRPr>
          </a:p>
          <a:p>
            <a:pPr marL="342900" lvl="0" indent="-342900">
              <a:spcBef>
                <a:spcPts val="1415"/>
              </a:spcBef>
              <a:spcAft>
                <a:spcPts val="0"/>
              </a:spcAft>
              <a:buFont typeface="Arial" charset="0"/>
              <a:buChar char="•"/>
              <a:tabLst>
                <a:tab pos="678815" algn="l"/>
              </a:tabLst>
            </a:pPr>
            <a:r>
              <a:rPr lang="fr-BE" sz="2000" kern="150" dirty="0">
                <a:latin typeface="Times New Roman" charset="0"/>
                <a:ea typeface="Liberation Sans" charset="0"/>
                <a:cs typeface="Liberation Sans" charset="0"/>
              </a:rPr>
              <a:t>Susciter de la coopération et de la solidarité entre producteurs, entre </a:t>
            </a:r>
            <a:r>
              <a:rPr lang="fr-BE" sz="2000" kern="150" dirty="0">
                <a:latin typeface="Times New Roman" charset="0"/>
                <a:ea typeface="OpenSymbol" charset="0"/>
                <a:cs typeface="Mangal" charset="0"/>
              </a:rPr>
              <a:t>coopérateurs, et entre consommateurs et producteurs.</a:t>
            </a:r>
            <a:endParaRPr lang="fr-FR" sz="2000" kern="150" dirty="0">
              <a:latin typeface="OpenSymbol" charset="0"/>
              <a:ea typeface="OpenSymbol" charset="0"/>
              <a:cs typeface="OpenSymbol" charset="0"/>
            </a:endParaRPr>
          </a:p>
          <a:p>
            <a:pPr marL="342900" lvl="0" indent="-342900">
              <a:spcBef>
                <a:spcPts val="1415"/>
              </a:spcBef>
              <a:spcAft>
                <a:spcPts val="0"/>
              </a:spcAft>
              <a:buFont typeface="Arial" charset="0"/>
              <a:buChar char="•"/>
              <a:tabLst>
                <a:tab pos="678815" algn="l"/>
              </a:tabLst>
            </a:pPr>
            <a:r>
              <a:rPr lang="fr-BE" sz="2000" kern="150" dirty="0">
                <a:latin typeface="Times New Roman" charset="0"/>
                <a:ea typeface="Liberation Sans" charset="0"/>
                <a:cs typeface="Liberation Sans" charset="0"/>
              </a:rPr>
              <a:t>Soutenir l'économie locale via des investissements éthiques, et dans une </a:t>
            </a:r>
            <a:r>
              <a:rPr lang="fr-BE" sz="2000" kern="150" dirty="0">
                <a:latin typeface="Times New Roman" charset="0"/>
                <a:ea typeface="OpenSymbol" charset="0"/>
                <a:cs typeface="Mangal" charset="0"/>
              </a:rPr>
              <a:t>recherche de qualité de l'emploi et du travail, notamment en offrant la possibilité à des personnes en difficulté de se réinsérer sur le marché du travail.</a:t>
            </a:r>
            <a:endParaRPr lang="fr-FR" sz="2000" kern="150" dirty="0">
              <a:latin typeface="OpenSymbol" charset="0"/>
              <a:ea typeface="OpenSymbol" charset="0"/>
              <a:cs typeface="OpenSymbol" charset="0"/>
            </a:endParaRPr>
          </a:p>
          <a:p>
            <a:pPr marL="342900" lvl="0" indent="-342900">
              <a:spcBef>
                <a:spcPts val="1415"/>
              </a:spcBef>
              <a:spcAft>
                <a:spcPts val="0"/>
              </a:spcAft>
              <a:buFont typeface="Arial" charset="0"/>
              <a:buChar char="•"/>
              <a:tabLst>
                <a:tab pos="678815" algn="l"/>
              </a:tabLst>
            </a:pPr>
            <a:r>
              <a:rPr lang="fr-BE" sz="2000" kern="150" dirty="0">
                <a:latin typeface="Times New Roman" charset="0"/>
                <a:ea typeface="Liberation Sans" charset="0"/>
                <a:cs typeface="Liberation Sans" charset="0"/>
              </a:rPr>
              <a:t>Constituer, animer et gérer des groupes de volontaires au service de la </a:t>
            </a:r>
            <a:r>
              <a:rPr lang="fr-BE" sz="2000" kern="150" dirty="0">
                <a:latin typeface="Times New Roman" charset="0"/>
                <a:ea typeface="OpenSymbol" charset="0"/>
                <a:cs typeface="Mangal" charset="0"/>
              </a:rPr>
              <a:t>coopérative</a:t>
            </a:r>
            <a:endParaRPr lang="fr-FR" sz="2000" kern="150" dirty="0">
              <a:latin typeface="OpenSymbol" charset="0"/>
              <a:ea typeface="OpenSymbol" charset="0"/>
              <a:cs typeface="OpenSymbol" charset="0"/>
            </a:endParaRPr>
          </a:p>
          <a:p>
            <a:pPr marL="342900" lvl="0" indent="-342900">
              <a:spcBef>
                <a:spcPts val="1415"/>
              </a:spcBef>
              <a:spcAft>
                <a:spcPts val="0"/>
              </a:spcAft>
              <a:buFont typeface="Arial" charset="0"/>
              <a:buChar char="•"/>
              <a:tabLst>
                <a:tab pos="678815" algn="l"/>
              </a:tabLst>
            </a:pPr>
            <a:r>
              <a:rPr lang="fr-BE" sz="2000" kern="150" dirty="0">
                <a:latin typeface="Times New Roman" charset="0"/>
                <a:ea typeface="Liberation Sans" charset="0"/>
                <a:cs typeface="Liberation Sans" charset="0"/>
              </a:rPr>
              <a:t>Détecter et répondre aux besoins de cohésion sociale et d'aide aux personnes </a:t>
            </a:r>
            <a:r>
              <a:rPr lang="fr-BE" sz="2000" kern="150" dirty="0" smtClean="0">
                <a:latin typeface="Times New Roman" charset="0"/>
                <a:ea typeface="OpenSymbol" charset="0"/>
                <a:cs typeface="Mangal" charset="0"/>
              </a:rPr>
              <a:t>défavorisées </a:t>
            </a:r>
            <a:endParaRPr lang="fr-FR" sz="2000" kern="150" dirty="0">
              <a:effectLst/>
              <a:latin typeface="OpenSymbol" charset="0"/>
              <a:ea typeface="OpenSymbol" charset="0"/>
              <a:cs typeface="OpenSymbol" charset="0"/>
            </a:endParaRPr>
          </a:p>
        </p:txBody>
      </p:sp>
    </p:spTree>
    <p:extLst>
      <p:ext uri="{BB962C8B-B14F-4D97-AF65-F5344CB8AC3E}">
        <p14:creationId xmlns:p14="http://schemas.microsoft.com/office/powerpoint/2010/main" val="16572085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862221"/>
            <a:ext cx="6096000" cy="5262979"/>
          </a:xfrm>
          <a:prstGeom prst="rect">
            <a:avLst/>
          </a:prstGeom>
        </p:spPr>
        <p:txBody>
          <a:bodyPr>
            <a:spAutoFit/>
          </a:bodyPr>
          <a:lstStyle/>
          <a:p>
            <a:pPr>
              <a:spcAft>
                <a:spcPts val="0"/>
              </a:spcAft>
            </a:pPr>
            <a:r>
              <a:rPr lang="fr-BE" sz="2400" kern="150" dirty="0">
                <a:latin typeface="Times New Roman" charset="0"/>
                <a:ea typeface="SimSun" charset="-122"/>
                <a:cs typeface="Mangal" charset="0"/>
              </a:rPr>
              <a:t> </a:t>
            </a:r>
            <a:endParaRPr lang="fr-FR" sz="2400" kern="150" dirty="0">
              <a:latin typeface="Times New Roman" charset="0"/>
              <a:ea typeface="SimSun" charset="-122"/>
              <a:cs typeface="Mangal" charset="0"/>
            </a:endParaRPr>
          </a:p>
          <a:p>
            <a:pPr marL="342900" lvl="0" indent="-342900">
              <a:spcAft>
                <a:spcPts val="0"/>
              </a:spcAft>
              <a:buFont typeface="Arial" charset="0"/>
              <a:buChar char="•"/>
            </a:pPr>
            <a:r>
              <a:rPr lang="fr-BE" sz="2400" kern="150" dirty="0">
                <a:latin typeface="OpenSymbol" charset="0"/>
                <a:ea typeface="OpenSymbol" charset="0"/>
                <a:cs typeface="OpenSymbol" charset="0"/>
              </a:rPr>
              <a:t>les parts de coopérateurs :</a:t>
            </a:r>
            <a:endParaRPr lang="fr-FR" sz="2400" kern="150" dirty="0">
              <a:latin typeface="OpenSymbol" charset="0"/>
              <a:ea typeface="OpenSymbol" charset="0"/>
              <a:cs typeface="OpenSymbol" charset="0"/>
            </a:endParaRPr>
          </a:p>
          <a:p>
            <a:pPr marL="742950" lvl="1" indent="-285750">
              <a:spcAft>
                <a:spcPts val="0"/>
              </a:spcAft>
              <a:buFont typeface="Arial" charset="0"/>
              <a:buChar char="◦"/>
            </a:pPr>
            <a:r>
              <a:rPr lang="fr-BE" sz="2400" kern="150" dirty="0">
                <a:latin typeface="OpenSymbol" charset="0"/>
                <a:ea typeface="OpenSymbol" charset="0"/>
                <a:cs typeface="OpenSymbol" charset="0"/>
              </a:rPr>
              <a:t>Parts à 100€</a:t>
            </a:r>
            <a:endParaRPr lang="fr-FR" sz="2400" kern="150" dirty="0">
              <a:latin typeface="OpenSymbol" charset="0"/>
              <a:ea typeface="OpenSymbol" charset="0"/>
              <a:cs typeface="OpenSymbol" charset="0"/>
            </a:endParaRPr>
          </a:p>
          <a:p>
            <a:pPr marL="742950" lvl="1" indent="-285750">
              <a:spcAft>
                <a:spcPts val="0"/>
              </a:spcAft>
              <a:buFont typeface="Arial" charset="0"/>
              <a:buChar char="◦"/>
            </a:pPr>
            <a:r>
              <a:rPr lang="fr-BE" sz="2400" kern="150" dirty="0">
                <a:latin typeface="OpenSymbol" charset="0"/>
                <a:ea typeface="OpenSymbol" charset="0"/>
                <a:cs typeface="OpenSymbol" charset="0"/>
              </a:rPr>
              <a:t>les producteurs prennent au min 3 parts</a:t>
            </a:r>
            <a:endParaRPr lang="fr-FR" sz="2400" kern="150" dirty="0">
              <a:latin typeface="OpenSymbol" charset="0"/>
              <a:ea typeface="OpenSymbol" charset="0"/>
              <a:cs typeface="OpenSymbol" charset="0"/>
            </a:endParaRPr>
          </a:p>
          <a:p>
            <a:pPr marL="742950" lvl="1" indent="-285750">
              <a:spcAft>
                <a:spcPts val="0"/>
              </a:spcAft>
              <a:buFont typeface="Arial" charset="0"/>
              <a:buChar char="◦"/>
            </a:pPr>
            <a:r>
              <a:rPr lang="fr-BE" sz="2400" kern="150" dirty="0">
                <a:latin typeface="OpenSymbol" charset="0"/>
                <a:ea typeface="OpenSymbol" charset="0"/>
                <a:cs typeface="OpenSymbol" charset="0"/>
              </a:rPr>
              <a:t>les membres fondateurs seront garants (</a:t>
            </a:r>
            <a:r>
              <a:rPr lang="fr-BE" sz="2400" kern="150" dirty="0" err="1">
                <a:latin typeface="OpenSymbol" charset="0"/>
                <a:ea typeface="OpenSymbol" charset="0"/>
                <a:cs typeface="OpenSymbol" charset="0"/>
              </a:rPr>
              <a:t>co-optés</a:t>
            </a:r>
            <a:r>
              <a:rPr lang="fr-BE" sz="2400" kern="150" dirty="0">
                <a:latin typeface="OpenSymbol" charset="0"/>
                <a:ea typeface="OpenSymbol" charset="0"/>
                <a:cs typeface="OpenSymbol" charset="0"/>
              </a:rPr>
              <a:t> par le GN puis au sein des garants)</a:t>
            </a:r>
            <a:endParaRPr lang="fr-FR" sz="2400" kern="150" dirty="0">
              <a:latin typeface="OpenSymbol" charset="0"/>
              <a:ea typeface="OpenSymbol" charset="0"/>
              <a:cs typeface="OpenSymbol" charset="0"/>
            </a:endParaRPr>
          </a:p>
          <a:p>
            <a:pPr marL="742950" lvl="1" indent="-285750">
              <a:spcAft>
                <a:spcPts val="0"/>
              </a:spcAft>
              <a:buFont typeface="Arial" charset="0"/>
              <a:buChar char="◦"/>
            </a:pPr>
            <a:r>
              <a:rPr lang="fr-BE" sz="2400" kern="150" dirty="0">
                <a:latin typeface="OpenSymbol" charset="0"/>
                <a:ea typeface="OpenSymbol" charset="0"/>
                <a:cs typeface="OpenSymbol" charset="0"/>
              </a:rPr>
              <a:t>les garants prennent aussi min 3 parts. Des parts ordinaires pourront être converties en parts garants en cours d'évolution de la Coop.</a:t>
            </a:r>
            <a:br>
              <a:rPr lang="fr-BE" sz="2400" kern="150" dirty="0">
                <a:latin typeface="OpenSymbol" charset="0"/>
                <a:ea typeface="OpenSymbol" charset="0"/>
                <a:cs typeface="OpenSymbol" charset="0"/>
              </a:rPr>
            </a:br>
            <a:endParaRPr lang="fr-FR" sz="2400" kern="150" dirty="0">
              <a:latin typeface="OpenSymbol" charset="0"/>
              <a:ea typeface="OpenSymbol" charset="0"/>
              <a:cs typeface="OpenSymbol" charset="0"/>
            </a:endParaRPr>
          </a:p>
          <a:p>
            <a:pPr marL="342900" lvl="0" indent="-342900">
              <a:spcAft>
                <a:spcPts val="0"/>
              </a:spcAft>
              <a:buFont typeface="Arial" charset="0"/>
              <a:buChar char="•"/>
            </a:pPr>
            <a:r>
              <a:rPr lang="fr-BE" sz="2400" kern="150" dirty="0">
                <a:latin typeface="OpenSymbol" charset="0"/>
                <a:ea typeface="OpenSymbol" charset="0"/>
                <a:cs typeface="OpenSymbol" charset="0"/>
              </a:rPr>
              <a:t>à l'AG : 1 personne/ 1 voix</a:t>
            </a:r>
            <a:endParaRPr lang="fr-FR" sz="2400" kern="150" dirty="0">
              <a:latin typeface="OpenSymbol" charset="0"/>
              <a:ea typeface="OpenSymbol" charset="0"/>
              <a:cs typeface="OpenSymbol" charset="0"/>
            </a:endParaRPr>
          </a:p>
          <a:p>
            <a:pPr>
              <a:spcAft>
                <a:spcPts val="0"/>
              </a:spcAft>
            </a:pPr>
            <a:r>
              <a:rPr lang="fr-BE" sz="2400" kern="150" dirty="0">
                <a:latin typeface="Times New Roman" charset="0"/>
                <a:ea typeface="SimSun" charset="-122"/>
                <a:cs typeface="Mangal" charset="0"/>
              </a:rPr>
              <a:t> </a:t>
            </a:r>
            <a:endParaRPr lang="fr-FR" sz="2400" kern="150" dirty="0">
              <a:latin typeface="Times New Roman" charset="0"/>
              <a:ea typeface="SimSun" charset="-122"/>
              <a:cs typeface="Mangal" charset="0"/>
            </a:endParaRPr>
          </a:p>
        </p:txBody>
      </p:sp>
      <p:pic>
        <p:nvPicPr>
          <p:cNvPr id="30722" name="Picture 2" descr="mage associ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2038350"/>
            <a:ext cx="22669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9239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33950" y="764739"/>
            <a:ext cx="6972300" cy="5262979"/>
          </a:xfrm>
          <a:prstGeom prst="rect">
            <a:avLst/>
          </a:prstGeom>
        </p:spPr>
        <p:txBody>
          <a:bodyPr wrap="square">
            <a:spAutoFit/>
          </a:bodyPr>
          <a:lstStyle/>
          <a:p>
            <a:r>
              <a:rPr lang="fr-FR" sz="2400" b="1" dirty="0"/>
              <a:t>Un CA de 7 membres </a:t>
            </a:r>
            <a:r>
              <a:rPr lang="fr-FR" sz="2400" dirty="0"/>
              <a:t>: </a:t>
            </a:r>
          </a:p>
          <a:p>
            <a:pPr marL="342900" indent="-342900">
              <a:buFont typeface="Arial" charset="0"/>
              <a:buChar char="•"/>
            </a:pPr>
            <a:r>
              <a:rPr lang="fr-FR" sz="2400" dirty="0" smtClean="0"/>
              <a:t>idéalement </a:t>
            </a:r>
            <a:r>
              <a:rPr lang="fr-FR" sz="2400" dirty="0"/>
              <a:t>3 membres producteurs ou transformateurs – 3 membres citoyens (dans un premier temps issus des GAC) – 1 membre de l'équipe </a:t>
            </a:r>
            <a:endParaRPr lang="fr-FR" sz="2400" dirty="0" smtClean="0"/>
          </a:p>
          <a:p>
            <a:pPr marL="342900" indent="-342900">
              <a:buFont typeface="Arial" charset="0"/>
              <a:buChar char="•"/>
            </a:pPr>
            <a:endParaRPr lang="fr-FR" sz="2400" dirty="0"/>
          </a:p>
          <a:p>
            <a:pPr marL="342900" indent="-342900">
              <a:buFont typeface="Arial" charset="0"/>
              <a:buChar char="•"/>
            </a:pPr>
            <a:r>
              <a:rPr lang="fr-FR" sz="2400" dirty="0" smtClean="0"/>
              <a:t>idéalement </a:t>
            </a:r>
            <a:r>
              <a:rPr lang="fr-FR" sz="2400" dirty="0"/>
              <a:t>au moins 2 membres garants </a:t>
            </a:r>
            <a:r>
              <a:rPr lang="fr-FR" sz="2400" dirty="0" err="1"/>
              <a:t>parmis</a:t>
            </a:r>
            <a:r>
              <a:rPr lang="fr-FR" sz="2400" dirty="0"/>
              <a:t> ceux-là </a:t>
            </a:r>
            <a:endParaRPr lang="fr-FR" sz="2400" dirty="0" smtClean="0"/>
          </a:p>
          <a:p>
            <a:pPr marL="342900" indent="-342900">
              <a:buFont typeface="Arial" charset="0"/>
              <a:buChar char="•"/>
            </a:pPr>
            <a:endParaRPr lang="fr-FR" sz="2400" dirty="0"/>
          </a:p>
          <a:p>
            <a:r>
              <a:rPr lang="fr-FR" sz="2400" dirty="0"/>
              <a:t>* idéalement une répartition géographique sur le territoire Le CA se positionne dans le prolongement et la continuité du travail du GN, il organise le travail se répartissant des rôles et des 1iers liens vers les groupes de travail.</a:t>
            </a:r>
          </a:p>
        </p:txBody>
      </p:sp>
      <p:pic>
        <p:nvPicPr>
          <p:cNvPr id="34818" name="Picture 2" descr="ésultat de recherche d'images pour &quot;boybande 7 membr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1576953"/>
            <a:ext cx="4086225"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819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CC82D9-DF08-46F2-AFA5-4DB79905AE05}"/>
              </a:ext>
            </a:extLst>
          </p:cNvPr>
          <p:cNvSpPr txBox="1">
            <a:spLocks noGrp="1"/>
          </p:cNvSpPr>
          <p:nvPr>
            <p:ph type="title" idx="4294967295"/>
          </p:nvPr>
        </p:nvSpPr>
        <p:spPr>
          <a:xfrm>
            <a:off x="1980739" y="306531"/>
            <a:ext cx="8229627" cy="444096"/>
          </a:xfrm>
        </p:spPr>
        <p:txBody>
          <a:bodyPr>
            <a:spAutoFit/>
          </a:bodyPr>
          <a:lstStyle/>
          <a:p>
            <a:pPr lvl="0"/>
            <a:r>
              <a:rPr lang="fr-BE" sz="2540">
                <a:solidFill>
                  <a:srgbClr val="006699"/>
                </a:solidFill>
              </a:rPr>
              <a:t>Structure de la Coopérative</a:t>
            </a:r>
          </a:p>
        </p:txBody>
      </p:sp>
      <p:sp>
        <p:nvSpPr>
          <p:cNvPr id="3" name="Subtitle 2">
            <a:extLst>
              <a:ext uri="{FF2B5EF4-FFF2-40B4-BE49-F238E27FC236}">
                <a16:creationId xmlns="" xmlns:a16="http://schemas.microsoft.com/office/drawing/2014/main" id="{6301162A-1F87-41EA-B5AA-E4D99C5D3611}"/>
              </a:ext>
            </a:extLst>
          </p:cNvPr>
          <p:cNvSpPr txBox="1">
            <a:spLocks noGrp="1"/>
          </p:cNvSpPr>
          <p:nvPr>
            <p:ph type="subTitle" idx="4294967295"/>
          </p:nvPr>
        </p:nvSpPr>
        <p:spPr>
          <a:xfrm flipH="1" flipV="1">
            <a:off x="1654155" y="3832506"/>
            <a:ext cx="314501" cy="45719"/>
          </a:xfrm>
        </p:spPr>
        <p:txBody>
          <a:bodyPr wrap="square" anchor="ctr">
            <a:spAutoFit/>
          </a:bodyPr>
          <a:lstStyle/>
          <a:p>
            <a:pPr algn="ctr"/>
            <a:endParaRPr lang="fr-BE" dirty="0"/>
          </a:p>
        </p:txBody>
      </p:sp>
      <p:sp>
        <p:nvSpPr>
          <p:cNvPr id="4" name="Freeform: Shape 3">
            <a:extLst>
              <a:ext uri="{FF2B5EF4-FFF2-40B4-BE49-F238E27FC236}">
                <a16:creationId xmlns="" xmlns:a16="http://schemas.microsoft.com/office/drawing/2014/main" id="{BF80AE46-9C96-463F-A04B-422BC4736305}"/>
              </a:ext>
            </a:extLst>
          </p:cNvPr>
          <p:cNvSpPr/>
          <p:nvPr/>
        </p:nvSpPr>
        <p:spPr>
          <a:xfrm>
            <a:off x="4985326" y="2547367"/>
            <a:ext cx="1959513" cy="1763562"/>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CFE7F5"/>
          </a:solidFill>
          <a:ln w="0">
            <a:solidFill>
              <a:srgbClr val="808080"/>
            </a:solidFill>
            <a:prstDash val="solid"/>
          </a:ln>
        </p:spPr>
        <p:txBody>
          <a:bodyPr vert="horz" wrap="none" lIns="81646" tIns="40823" rIns="81646" bIns="40823" anchor="ctr" anchorCtr="0" compatLnSpc="0"/>
          <a:lstStyle/>
          <a:p>
            <a:pPr algn="ctr" hangingPunct="0"/>
            <a:r>
              <a:rPr lang="fr-BE" sz="1179" b="1">
                <a:latin typeface="Arial" pitchFamily="18"/>
                <a:ea typeface="Microsoft YaHei" pitchFamily="2"/>
                <a:cs typeface="Mangal" pitchFamily="2"/>
              </a:rPr>
              <a:t>C.A.</a:t>
            </a:r>
          </a:p>
          <a:p>
            <a:pPr algn="ctr" hangingPunct="0"/>
            <a:r>
              <a:rPr lang="fr-BE" sz="1179">
                <a:latin typeface="Arial" pitchFamily="18"/>
                <a:ea typeface="Microsoft YaHei" pitchFamily="2"/>
                <a:cs typeface="Mangal" pitchFamily="2"/>
              </a:rPr>
              <a:t>- gère le fonctionnement</a:t>
            </a:r>
          </a:p>
          <a:p>
            <a:pPr algn="ctr" hangingPunct="0"/>
            <a:r>
              <a:rPr lang="fr-BE" sz="1179">
                <a:latin typeface="Arial" pitchFamily="18"/>
                <a:ea typeface="Microsoft YaHei" pitchFamily="2"/>
                <a:cs typeface="Mangal" pitchFamily="2"/>
              </a:rPr>
              <a:t> de la Coop</a:t>
            </a:r>
          </a:p>
          <a:p>
            <a:pPr algn="ctr" hangingPunct="0"/>
            <a:r>
              <a:rPr lang="fr-BE" sz="1179">
                <a:latin typeface="Arial" pitchFamily="18"/>
                <a:ea typeface="Microsoft YaHei" pitchFamily="2"/>
                <a:cs typeface="Mangal" pitchFamily="2"/>
              </a:rPr>
              <a:t>- sur base des apports et avis</a:t>
            </a:r>
          </a:p>
          <a:p>
            <a:pPr algn="ctr" hangingPunct="0"/>
            <a:r>
              <a:rPr lang="fr-BE" sz="1179">
                <a:latin typeface="Arial" pitchFamily="18"/>
                <a:ea typeface="Microsoft YaHei" pitchFamily="2"/>
                <a:cs typeface="Mangal" pitchFamily="2"/>
              </a:rPr>
              <a:t>des GT</a:t>
            </a:r>
          </a:p>
          <a:p>
            <a:pPr algn="ctr" hangingPunct="0"/>
            <a:r>
              <a:rPr lang="fr-BE" sz="1179">
                <a:latin typeface="Arial" pitchFamily="18"/>
                <a:ea typeface="Microsoft YaHei" pitchFamily="2"/>
                <a:cs typeface="Mangal" pitchFamily="2"/>
              </a:rPr>
              <a:t>- regroupe 1L des GT</a:t>
            </a:r>
          </a:p>
          <a:p>
            <a:pPr algn="ctr" hangingPunct="0"/>
            <a:endParaRPr lang="fr-BE" sz="1179">
              <a:latin typeface="Arial" pitchFamily="18"/>
              <a:ea typeface="Microsoft YaHei" pitchFamily="2"/>
              <a:cs typeface="Mangal" pitchFamily="2"/>
            </a:endParaRPr>
          </a:p>
          <a:p>
            <a:pPr algn="ctr" hangingPunct="0"/>
            <a:r>
              <a:rPr lang="fr-BE" sz="1179">
                <a:latin typeface="Arial" pitchFamily="18"/>
                <a:ea typeface="Microsoft YaHei" pitchFamily="2"/>
                <a:cs typeface="Mangal" pitchFamily="2"/>
              </a:rPr>
              <a:t> 1L= ?  - 2L = ?</a:t>
            </a:r>
          </a:p>
          <a:p>
            <a:pPr algn="ctr" hangingPunct="0"/>
            <a:endParaRPr lang="fr-BE" sz="1179">
              <a:latin typeface="Arial" pitchFamily="18"/>
              <a:ea typeface="Microsoft YaHei" pitchFamily="2"/>
              <a:cs typeface="Mangal" pitchFamily="2"/>
            </a:endParaRPr>
          </a:p>
        </p:txBody>
      </p:sp>
      <p:sp>
        <p:nvSpPr>
          <p:cNvPr id="5" name="Rectangle 4">
            <a:extLst>
              <a:ext uri="{FF2B5EF4-FFF2-40B4-BE49-F238E27FC236}">
                <a16:creationId xmlns="" xmlns:a16="http://schemas.microsoft.com/office/drawing/2014/main" id="{ADDF0A3C-1BE3-4A46-BEFC-139CC027F6E0}"/>
              </a:ext>
            </a:extLst>
          </p:cNvPr>
          <p:cNvSpPr/>
          <p:nvPr/>
        </p:nvSpPr>
        <p:spPr>
          <a:xfrm>
            <a:off x="2242008" y="1371660"/>
            <a:ext cx="2090147" cy="1502292"/>
          </a:xfrm>
          <a:prstGeom prst="rect">
            <a:avLst/>
          </a:prstGeom>
          <a:solidFill>
            <a:srgbClr val="CFE7F5"/>
          </a:solidFill>
          <a:ln w="0">
            <a:solidFill>
              <a:srgbClr val="808080"/>
            </a:solidFill>
            <a:prstDash val="solid"/>
          </a:ln>
        </p:spPr>
        <p:txBody>
          <a:bodyPr vert="horz" wrap="none" lIns="81646" tIns="40823" rIns="81646" bIns="40823" anchor="t" anchorCtr="0" compatLnSpc="0"/>
          <a:lstStyle/>
          <a:p>
            <a:pPr algn="ctr" hangingPunct="0"/>
            <a:r>
              <a:rPr lang="fr-BE" sz="1179" b="1">
                <a:latin typeface="Arial" pitchFamily="18"/>
                <a:ea typeface="Microsoft YaHei" pitchFamily="2"/>
                <a:cs typeface="Mangal" pitchFamily="2"/>
              </a:rPr>
              <a:t>GT Distribution</a:t>
            </a:r>
          </a:p>
          <a:p>
            <a:pPr algn="ctr" hangingPunct="0"/>
            <a:r>
              <a:rPr lang="fr-BE" sz="1179">
                <a:latin typeface="Arial" pitchFamily="18"/>
                <a:ea typeface="Microsoft YaHei" pitchFamily="2"/>
                <a:cs typeface="Mangal" pitchFamily="2"/>
              </a:rPr>
              <a:t>  - construit le modèle</a:t>
            </a:r>
          </a:p>
          <a:p>
            <a:pPr algn="ctr" hangingPunct="0"/>
            <a:r>
              <a:rPr lang="fr-BE" sz="1179">
                <a:latin typeface="Arial" pitchFamily="18"/>
                <a:ea typeface="Microsoft YaHei" pitchFamily="2"/>
                <a:cs typeface="Mangal" pitchFamily="2"/>
              </a:rPr>
              <a:t>de distribution :</a:t>
            </a:r>
          </a:p>
          <a:p>
            <a:pPr algn="ctr" hangingPunct="0"/>
            <a:r>
              <a:rPr lang="fr-BE" sz="1179">
                <a:latin typeface="Arial" pitchFamily="18"/>
                <a:ea typeface="Microsoft YaHei" pitchFamily="2"/>
                <a:cs typeface="Mangal" pitchFamily="2"/>
              </a:rPr>
              <a:t>lieu central/ points-relais/</a:t>
            </a:r>
          </a:p>
          <a:p>
            <a:pPr algn="ctr" hangingPunct="0"/>
            <a:r>
              <a:rPr lang="fr-BE" sz="1179">
                <a:latin typeface="Arial" pitchFamily="18"/>
                <a:ea typeface="Microsoft YaHei" pitchFamily="2"/>
                <a:cs typeface="Mangal" pitchFamily="2"/>
              </a:rPr>
              <a:t>magasin</a:t>
            </a:r>
          </a:p>
          <a:p>
            <a:pPr algn="ctr" hangingPunct="0"/>
            <a:r>
              <a:rPr lang="fr-BE" sz="1179">
                <a:latin typeface="Arial" pitchFamily="18"/>
                <a:ea typeface="Microsoft YaHei" pitchFamily="2"/>
                <a:cs typeface="Mangal" pitchFamily="2"/>
              </a:rPr>
              <a:t>- envisage les éléments</a:t>
            </a:r>
          </a:p>
          <a:p>
            <a:pPr algn="ctr" hangingPunct="0"/>
            <a:r>
              <a:rPr lang="fr-BE" sz="1179">
                <a:latin typeface="Arial" pitchFamily="18"/>
                <a:ea typeface="Microsoft YaHei" pitchFamily="2"/>
                <a:cs typeface="Mangal" pitchFamily="2"/>
              </a:rPr>
              <a:t>Logistiques</a:t>
            </a:r>
          </a:p>
          <a:p>
            <a:pPr algn="ctr" hangingPunct="0"/>
            <a:endParaRPr lang="fr-BE" sz="1179">
              <a:latin typeface="Arial" pitchFamily="18"/>
              <a:ea typeface="Microsoft YaHei" pitchFamily="2"/>
              <a:cs typeface="Mangal" pitchFamily="2"/>
            </a:endParaRPr>
          </a:p>
          <a:p>
            <a:pPr algn="ctr" hangingPunct="0"/>
            <a:endParaRPr lang="fr-BE" sz="1270">
              <a:latin typeface="Arial" pitchFamily="18"/>
              <a:ea typeface="Microsoft YaHei" pitchFamily="2"/>
              <a:cs typeface="Mangal" pitchFamily="2"/>
            </a:endParaRPr>
          </a:p>
          <a:p>
            <a:pPr hangingPunct="0"/>
            <a:endParaRPr lang="fr-BE" sz="1270">
              <a:latin typeface="Arial" pitchFamily="18"/>
              <a:ea typeface="Microsoft YaHei" pitchFamily="2"/>
              <a:cs typeface="Mangal" pitchFamily="2"/>
            </a:endParaRPr>
          </a:p>
          <a:p>
            <a:pPr hangingPunct="0"/>
            <a:endParaRPr lang="fr-BE" sz="907">
              <a:latin typeface="Arial" pitchFamily="18"/>
              <a:ea typeface="Microsoft YaHei" pitchFamily="2"/>
              <a:cs typeface="Mangal" pitchFamily="2"/>
            </a:endParaRPr>
          </a:p>
        </p:txBody>
      </p:sp>
      <p:sp>
        <p:nvSpPr>
          <p:cNvPr id="6" name="Rectangle 5">
            <a:extLst>
              <a:ext uri="{FF2B5EF4-FFF2-40B4-BE49-F238E27FC236}">
                <a16:creationId xmlns="" xmlns:a16="http://schemas.microsoft.com/office/drawing/2014/main" id="{5611AA1A-11ED-4CC2-8BAB-EEDF93E761BF}"/>
              </a:ext>
            </a:extLst>
          </p:cNvPr>
          <p:cNvSpPr/>
          <p:nvPr/>
        </p:nvSpPr>
        <p:spPr>
          <a:xfrm>
            <a:off x="4593424" y="914439"/>
            <a:ext cx="2090147" cy="1110391"/>
          </a:xfrm>
          <a:prstGeom prst="rect">
            <a:avLst/>
          </a:prstGeom>
          <a:solidFill>
            <a:srgbClr val="CFE7F5"/>
          </a:solidFill>
          <a:ln w="0">
            <a:solidFill>
              <a:srgbClr val="808080"/>
            </a:solidFill>
            <a:prstDash val="solid"/>
          </a:ln>
        </p:spPr>
        <p:txBody>
          <a:bodyPr vert="horz" wrap="none" lIns="81646" tIns="40823" rIns="81646" bIns="40823" anchor="t" anchorCtr="0" compatLnSpc="0"/>
          <a:lstStyle/>
          <a:p>
            <a:pPr algn="ctr" hangingPunct="0"/>
            <a:r>
              <a:rPr lang="fr-BE" sz="1179" b="1">
                <a:latin typeface="Arial" pitchFamily="18"/>
                <a:ea typeface="Microsoft YaHei" pitchFamily="2"/>
                <a:cs typeface="Mangal" pitchFamily="2"/>
              </a:rPr>
              <a:t>GT Production</a:t>
            </a:r>
          </a:p>
          <a:p>
            <a:pPr algn="ctr" hangingPunct="0"/>
            <a:r>
              <a:rPr lang="fr-BE" sz="1179">
                <a:latin typeface="Arial" pitchFamily="18"/>
                <a:ea typeface="Microsoft YaHei" pitchFamily="2"/>
                <a:cs typeface="Mangal" pitchFamily="2"/>
              </a:rPr>
              <a:t>- suivi de l'inclusion des</a:t>
            </a:r>
          </a:p>
          <a:p>
            <a:pPr algn="ctr" hangingPunct="0"/>
            <a:r>
              <a:rPr lang="fr-BE" sz="1179">
                <a:latin typeface="Arial" pitchFamily="18"/>
                <a:ea typeface="Microsoft YaHei" pitchFamily="2"/>
                <a:cs typeface="Mangal" pitchFamily="2"/>
              </a:rPr>
              <a:t>Producteurs/ visites</a:t>
            </a:r>
          </a:p>
          <a:p>
            <a:pPr algn="ctr" hangingPunct="0"/>
            <a:r>
              <a:rPr lang="fr-BE" sz="1179">
                <a:latin typeface="Arial" pitchFamily="18"/>
                <a:ea typeface="Microsoft YaHei" pitchFamily="2"/>
                <a:cs typeface="Mangal" pitchFamily="2"/>
              </a:rPr>
              <a:t>- procédures de négociation</a:t>
            </a:r>
          </a:p>
          <a:p>
            <a:pPr algn="ctr" hangingPunct="0"/>
            <a:r>
              <a:rPr lang="fr-BE" sz="1179">
                <a:latin typeface="Arial" pitchFamily="18"/>
                <a:ea typeface="Microsoft YaHei" pitchFamily="2"/>
                <a:cs typeface="Mangal" pitchFamily="2"/>
              </a:rPr>
              <a:t>par filières : sur qualité/ prix</a:t>
            </a:r>
          </a:p>
          <a:p>
            <a:pPr algn="ctr" hangingPunct="0"/>
            <a:endParaRPr lang="fr-BE" sz="1179">
              <a:latin typeface="Arial" pitchFamily="18"/>
              <a:ea typeface="Microsoft YaHei" pitchFamily="2"/>
              <a:cs typeface="Mangal" pitchFamily="2"/>
            </a:endParaRPr>
          </a:p>
        </p:txBody>
      </p:sp>
      <p:sp>
        <p:nvSpPr>
          <p:cNvPr id="7" name="Rectangle 6">
            <a:extLst>
              <a:ext uri="{FF2B5EF4-FFF2-40B4-BE49-F238E27FC236}">
                <a16:creationId xmlns="" xmlns:a16="http://schemas.microsoft.com/office/drawing/2014/main" id="{21756923-04AE-43D4-B886-85C47F1BB3C2}"/>
              </a:ext>
            </a:extLst>
          </p:cNvPr>
          <p:cNvSpPr/>
          <p:nvPr/>
        </p:nvSpPr>
        <p:spPr>
          <a:xfrm>
            <a:off x="7010156" y="979757"/>
            <a:ext cx="2286098" cy="1567610"/>
          </a:xfrm>
          <a:prstGeom prst="rect">
            <a:avLst/>
          </a:prstGeom>
          <a:solidFill>
            <a:srgbClr val="CFE7F5"/>
          </a:solidFill>
          <a:ln w="0">
            <a:solidFill>
              <a:srgbClr val="808080"/>
            </a:solidFill>
            <a:prstDash val="solid"/>
          </a:ln>
        </p:spPr>
        <p:txBody>
          <a:bodyPr vert="horz" wrap="none" lIns="81646" tIns="40823" rIns="81646" bIns="40823" anchor="ctr" anchorCtr="0" compatLnSpc="0"/>
          <a:lstStyle/>
          <a:p>
            <a:pPr algn="ctr" hangingPunct="0"/>
            <a:endParaRPr lang="fr-BE" sz="1179" b="1">
              <a:latin typeface="Arial" pitchFamily="18"/>
              <a:ea typeface="Microsoft YaHei" pitchFamily="2"/>
              <a:cs typeface="Mangal" pitchFamily="2"/>
            </a:endParaRPr>
          </a:p>
          <a:p>
            <a:pPr algn="ctr" hangingPunct="0"/>
            <a:r>
              <a:rPr lang="fr-BE" sz="1179" b="1">
                <a:latin typeface="Arial" pitchFamily="18"/>
                <a:ea typeface="Microsoft YaHei" pitchFamily="2"/>
                <a:cs typeface="Mangal" pitchFamily="2"/>
              </a:rPr>
              <a:t>GT Gouvernance</a:t>
            </a:r>
          </a:p>
          <a:p>
            <a:pPr algn="ctr" hangingPunct="0"/>
            <a:r>
              <a:rPr lang="fr-BE" sz="1179">
                <a:latin typeface="Arial" pitchFamily="18"/>
                <a:ea typeface="Microsoft YaHei" pitchFamily="2"/>
                <a:cs typeface="Mangal" pitchFamily="2"/>
              </a:rPr>
              <a:t>- suivre fonct actuel</a:t>
            </a:r>
            <a:br>
              <a:rPr lang="fr-BE" sz="1179">
                <a:latin typeface="Arial" pitchFamily="18"/>
                <a:ea typeface="Microsoft YaHei" pitchFamily="2"/>
                <a:cs typeface="Mangal" pitchFamily="2"/>
              </a:rPr>
            </a:br>
            <a:r>
              <a:rPr lang="fr-BE" sz="1179">
                <a:latin typeface="Arial" pitchFamily="18"/>
                <a:ea typeface="Microsoft YaHei" pitchFamily="2"/>
                <a:cs typeface="Mangal" pitchFamily="2"/>
              </a:rPr>
              <a:t>charte/statuts/ROI</a:t>
            </a:r>
          </a:p>
          <a:p>
            <a:pPr algn="ctr" hangingPunct="0"/>
            <a:r>
              <a:rPr lang="fr-BE" sz="1179">
                <a:latin typeface="Arial" pitchFamily="18"/>
                <a:ea typeface="Microsoft YaHei" pitchFamily="2"/>
                <a:cs typeface="Mangal" pitchFamily="2"/>
              </a:rPr>
              <a:t>(= cahiers d'engagement)</a:t>
            </a:r>
          </a:p>
          <a:p>
            <a:pPr algn="ctr" hangingPunct="0"/>
            <a:r>
              <a:rPr lang="fr-BE" sz="1179">
                <a:latin typeface="Arial" pitchFamily="18"/>
                <a:ea typeface="Microsoft YaHei" pitchFamily="2"/>
                <a:cs typeface="Mangal" pitchFamily="2"/>
              </a:rPr>
              <a:t>- propose modèle gouvernance</a:t>
            </a:r>
          </a:p>
          <a:p>
            <a:pPr algn="ctr" hangingPunct="0"/>
            <a:r>
              <a:rPr lang="fr-BE" sz="1179">
                <a:latin typeface="Arial" pitchFamily="18"/>
                <a:ea typeface="Microsoft YaHei" pitchFamily="2"/>
                <a:cs typeface="Mangal" pitchFamily="2"/>
              </a:rPr>
              <a:t>- éléments juridiques</a:t>
            </a:r>
          </a:p>
          <a:p>
            <a:pPr algn="ctr" hangingPunct="0"/>
            <a:endParaRPr lang="fr-BE" sz="1179">
              <a:latin typeface="Arial" pitchFamily="18"/>
              <a:ea typeface="Microsoft YaHei" pitchFamily="2"/>
              <a:cs typeface="Mangal" pitchFamily="2"/>
            </a:endParaRPr>
          </a:p>
          <a:p>
            <a:pPr algn="ctr" hangingPunct="0"/>
            <a:endParaRPr lang="fr-BE" sz="1270">
              <a:latin typeface="Arial" pitchFamily="18"/>
              <a:ea typeface="Microsoft YaHei" pitchFamily="2"/>
              <a:cs typeface="Mangal" pitchFamily="2"/>
            </a:endParaRPr>
          </a:p>
        </p:txBody>
      </p:sp>
      <p:sp>
        <p:nvSpPr>
          <p:cNvPr id="8" name="Rectangle 7">
            <a:extLst>
              <a:ext uri="{FF2B5EF4-FFF2-40B4-BE49-F238E27FC236}">
                <a16:creationId xmlns="" xmlns:a16="http://schemas.microsoft.com/office/drawing/2014/main" id="{7E76E046-202E-4017-A450-84BA023A9948}"/>
              </a:ext>
            </a:extLst>
          </p:cNvPr>
          <p:cNvSpPr/>
          <p:nvPr/>
        </p:nvSpPr>
        <p:spPr>
          <a:xfrm>
            <a:off x="2046057" y="4049660"/>
            <a:ext cx="2482050" cy="1175708"/>
          </a:xfrm>
          <a:prstGeom prst="rect">
            <a:avLst/>
          </a:prstGeom>
          <a:solidFill>
            <a:srgbClr val="CFE7F5"/>
          </a:solidFill>
          <a:ln w="0">
            <a:solidFill>
              <a:srgbClr val="808080"/>
            </a:solidFill>
            <a:prstDash val="solid"/>
          </a:ln>
        </p:spPr>
        <p:txBody>
          <a:bodyPr vert="horz" wrap="none" lIns="81646" tIns="40823" rIns="81646" bIns="40823" anchor="ctr" anchorCtr="0" compatLnSpc="0"/>
          <a:lstStyle/>
          <a:p>
            <a:pPr algn="ctr" hangingPunct="0"/>
            <a:r>
              <a:rPr lang="fr-BE" sz="1179" b="1">
                <a:latin typeface="Arial" pitchFamily="18"/>
                <a:ea typeface="Microsoft YaHei" pitchFamily="2"/>
                <a:cs typeface="Mangal" pitchFamily="2"/>
              </a:rPr>
              <a:t>GT Finance</a:t>
            </a:r>
          </a:p>
          <a:p>
            <a:pPr algn="ctr" hangingPunct="0"/>
            <a:r>
              <a:rPr lang="fr-BE" sz="1179">
                <a:latin typeface="Arial" pitchFamily="18"/>
                <a:ea typeface="Microsoft YaHei" pitchFamily="2"/>
                <a:cs typeface="Mangal" pitchFamily="2"/>
              </a:rPr>
              <a:t>- suivi du modèle</a:t>
            </a:r>
          </a:p>
          <a:p>
            <a:pPr algn="ctr" hangingPunct="0"/>
            <a:r>
              <a:rPr lang="fr-BE" sz="1179">
                <a:latin typeface="Arial" pitchFamily="18"/>
                <a:ea typeface="Microsoft YaHei" pitchFamily="2"/>
                <a:cs typeface="Mangal" pitchFamily="2"/>
              </a:rPr>
              <a:t>économique et financier</a:t>
            </a:r>
          </a:p>
          <a:p>
            <a:pPr algn="ctr" hangingPunct="0"/>
            <a:r>
              <a:rPr lang="fr-BE" sz="1179">
                <a:latin typeface="Arial" pitchFamily="18"/>
                <a:ea typeface="Microsoft YaHei" pitchFamily="2"/>
                <a:cs typeface="Mangal" pitchFamily="2"/>
              </a:rPr>
              <a:t>- Recherche de coop. Financiers</a:t>
            </a:r>
          </a:p>
          <a:p>
            <a:pPr algn="ctr" hangingPunct="0"/>
            <a:r>
              <a:rPr lang="fr-BE" sz="1179">
                <a:latin typeface="Arial" pitchFamily="18"/>
                <a:ea typeface="Microsoft YaHei" pitchFamily="2"/>
                <a:cs typeface="Mangal" pitchFamily="2"/>
              </a:rPr>
              <a:t>- primes/ appels à projets, etc.</a:t>
            </a:r>
          </a:p>
          <a:p>
            <a:pPr algn="ctr" hangingPunct="0"/>
            <a:r>
              <a:rPr lang="fr-BE" sz="1179">
                <a:latin typeface="Arial" pitchFamily="18"/>
                <a:ea typeface="Microsoft YaHei" pitchFamily="2"/>
                <a:cs typeface="Mangal" pitchFamily="2"/>
              </a:rPr>
              <a:t>- comptabilité</a:t>
            </a:r>
          </a:p>
          <a:p>
            <a:pPr algn="ctr" hangingPunct="0"/>
            <a:endParaRPr lang="fr-BE" sz="1179">
              <a:latin typeface="Arial" pitchFamily="18"/>
              <a:ea typeface="Microsoft YaHei" pitchFamily="2"/>
              <a:cs typeface="Mangal" pitchFamily="2"/>
            </a:endParaRPr>
          </a:p>
        </p:txBody>
      </p:sp>
      <p:sp>
        <p:nvSpPr>
          <p:cNvPr id="9" name="Rectangle 8">
            <a:extLst>
              <a:ext uri="{FF2B5EF4-FFF2-40B4-BE49-F238E27FC236}">
                <a16:creationId xmlns="" xmlns:a16="http://schemas.microsoft.com/office/drawing/2014/main" id="{59D8EB18-AC34-4EAE-A88D-4A9F35F8F4DF}"/>
              </a:ext>
            </a:extLst>
          </p:cNvPr>
          <p:cNvSpPr/>
          <p:nvPr/>
        </p:nvSpPr>
        <p:spPr>
          <a:xfrm>
            <a:off x="2829862" y="5356001"/>
            <a:ext cx="2939269" cy="979756"/>
          </a:xfrm>
          <a:prstGeom prst="rect">
            <a:avLst/>
          </a:prstGeom>
          <a:solidFill>
            <a:srgbClr val="99FF99"/>
          </a:solidFill>
          <a:ln w="0">
            <a:solidFill>
              <a:srgbClr val="808080"/>
            </a:solidFill>
            <a:prstDash val="solid"/>
          </a:ln>
        </p:spPr>
        <p:txBody>
          <a:bodyPr vert="horz" wrap="none" lIns="81646" tIns="40823" rIns="81646" bIns="40823" anchor="ctr" anchorCtr="0" compatLnSpc="0"/>
          <a:lstStyle/>
          <a:p>
            <a:pPr algn="ctr" hangingPunct="0"/>
            <a:r>
              <a:rPr lang="fr-BE" sz="1179" b="1">
                <a:latin typeface="Arial" pitchFamily="18"/>
                <a:ea typeface="Microsoft YaHei" pitchFamily="2"/>
                <a:cs typeface="Mangal" pitchFamily="2"/>
              </a:rPr>
              <a:t>GT mobilisation</a:t>
            </a:r>
          </a:p>
          <a:p>
            <a:pPr algn="ctr" hangingPunct="0"/>
            <a:r>
              <a:rPr lang="fr-BE" sz="1179">
                <a:latin typeface="Arial" pitchFamily="18"/>
                <a:ea typeface="Microsoft YaHei" pitchFamily="2"/>
                <a:cs typeface="Mangal" pitchFamily="2"/>
              </a:rPr>
              <a:t>- Mobilise et coordonne les groupes de </a:t>
            </a:r>
            <a:br>
              <a:rPr lang="fr-BE" sz="1179">
                <a:latin typeface="Arial" pitchFamily="18"/>
                <a:ea typeface="Microsoft YaHei" pitchFamily="2"/>
                <a:cs typeface="Mangal" pitchFamily="2"/>
              </a:rPr>
            </a:br>
            <a:r>
              <a:rPr lang="fr-BE" sz="1179">
                <a:latin typeface="Arial" pitchFamily="18"/>
                <a:ea typeface="Microsoft YaHei" pitchFamily="2"/>
                <a:cs typeface="Mangal" pitchFamily="2"/>
              </a:rPr>
              <a:t>bénévoles par point-relais</a:t>
            </a:r>
          </a:p>
          <a:p>
            <a:pPr algn="ctr" hangingPunct="0"/>
            <a:r>
              <a:rPr lang="fr-BE" sz="1179">
                <a:latin typeface="Arial" pitchFamily="18"/>
                <a:ea typeface="Microsoft YaHei" pitchFamily="2"/>
                <a:cs typeface="Mangal" pitchFamily="2"/>
              </a:rPr>
              <a:t>- suscite l'organisation d'évènements</a:t>
            </a:r>
          </a:p>
          <a:p>
            <a:pPr algn="ctr" hangingPunct="0"/>
            <a:r>
              <a:rPr lang="fr-BE" sz="1179">
                <a:latin typeface="Arial" pitchFamily="18"/>
                <a:ea typeface="Microsoft YaHei" pitchFamily="2"/>
                <a:cs typeface="Mangal" pitchFamily="2"/>
              </a:rPr>
              <a:t>Socio-culturels</a:t>
            </a:r>
          </a:p>
          <a:p>
            <a:pPr algn="ctr" hangingPunct="0"/>
            <a:endParaRPr lang="fr-BE" sz="1179">
              <a:latin typeface="Arial" pitchFamily="18"/>
              <a:ea typeface="Microsoft YaHei" pitchFamily="2"/>
              <a:cs typeface="Mangal" pitchFamily="2"/>
            </a:endParaRPr>
          </a:p>
        </p:txBody>
      </p:sp>
      <p:sp>
        <p:nvSpPr>
          <p:cNvPr id="10" name="Rectangle 9">
            <a:extLst>
              <a:ext uri="{FF2B5EF4-FFF2-40B4-BE49-F238E27FC236}">
                <a16:creationId xmlns="" xmlns:a16="http://schemas.microsoft.com/office/drawing/2014/main" id="{47C13AE0-988D-4357-89CE-6B3C2012E0B4}"/>
              </a:ext>
            </a:extLst>
          </p:cNvPr>
          <p:cNvSpPr/>
          <p:nvPr/>
        </p:nvSpPr>
        <p:spPr>
          <a:xfrm>
            <a:off x="7532692" y="3657757"/>
            <a:ext cx="2416732" cy="1110391"/>
          </a:xfrm>
          <a:prstGeom prst="rect">
            <a:avLst/>
          </a:prstGeom>
          <a:solidFill>
            <a:srgbClr val="CFE7F5"/>
          </a:solidFill>
          <a:ln w="0">
            <a:solidFill>
              <a:srgbClr val="000000"/>
            </a:solidFill>
            <a:prstDash val="solid"/>
          </a:ln>
        </p:spPr>
        <p:txBody>
          <a:bodyPr vert="horz" wrap="none" lIns="81646" tIns="40823" rIns="81646" bIns="40823" anchor="ctr" anchorCtr="0" compatLnSpc="0"/>
          <a:lstStyle/>
          <a:p>
            <a:pPr algn="ctr" hangingPunct="0"/>
            <a:endParaRPr lang="fr-BE" sz="1179" b="1">
              <a:highlight>
                <a:scrgbClr r="0" g="0" b="0">
                  <a:alpha val="0"/>
                </a:scrgbClr>
              </a:highlight>
              <a:latin typeface="Arial" pitchFamily="18"/>
              <a:ea typeface="Microsoft YaHei" pitchFamily="2"/>
              <a:cs typeface="Mangal" pitchFamily="2"/>
            </a:endParaRPr>
          </a:p>
          <a:p>
            <a:pPr algn="ctr" hangingPunct="0"/>
            <a:endParaRPr lang="fr-BE" sz="1179" b="1">
              <a:highlight>
                <a:scrgbClr r="0" g="0" b="0">
                  <a:alpha val="0"/>
                </a:scrgbClr>
              </a:highlight>
              <a:latin typeface="Arial" pitchFamily="18"/>
              <a:ea typeface="Microsoft YaHei" pitchFamily="2"/>
              <a:cs typeface="Mangal" pitchFamily="2"/>
            </a:endParaRPr>
          </a:p>
          <a:p>
            <a:pPr algn="ctr" hangingPunct="0"/>
            <a:r>
              <a:rPr lang="fr-BE" sz="1179" b="1">
                <a:highlight>
                  <a:scrgbClr r="0" g="0" b="0">
                    <a:alpha val="0"/>
                  </a:scrgbClr>
                </a:highlight>
                <a:latin typeface="Arial" pitchFamily="18"/>
                <a:ea typeface="Microsoft YaHei" pitchFamily="2"/>
                <a:cs typeface="Mangal" pitchFamily="2"/>
              </a:rPr>
              <a:t>GT Communication</a:t>
            </a:r>
          </a:p>
          <a:p>
            <a:pPr algn="ctr" hangingPunct="0"/>
            <a:r>
              <a:rPr lang="fr-BE" sz="1179">
                <a:highlight>
                  <a:scrgbClr r="0" g="0" b="0">
                    <a:alpha val="0"/>
                  </a:scrgbClr>
                </a:highlight>
                <a:latin typeface="Arial" pitchFamily="18"/>
                <a:ea typeface="Microsoft YaHei" pitchFamily="2"/>
                <a:cs typeface="Mangal" pitchFamily="2"/>
              </a:rPr>
              <a:t>- documents de promotion</a:t>
            </a:r>
          </a:p>
          <a:p>
            <a:pPr algn="ctr" hangingPunct="0"/>
            <a:r>
              <a:rPr lang="fr-BE" sz="1179">
                <a:highlight>
                  <a:scrgbClr r="0" g="0" b="0">
                    <a:alpha val="0"/>
                  </a:scrgbClr>
                </a:highlight>
                <a:latin typeface="Arial" pitchFamily="18"/>
                <a:ea typeface="Microsoft YaHei" pitchFamily="2"/>
                <a:cs typeface="Mangal" pitchFamily="2"/>
              </a:rPr>
              <a:t>-  moyens adéquats de com</a:t>
            </a:r>
          </a:p>
          <a:p>
            <a:pPr algn="ctr" hangingPunct="0"/>
            <a:r>
              <a:rPr lang="fr-BE" sz="1179">
                <a:highlight>
                  <a:scrgbClr r="0" g="0" b="0">
                    <a:alpha val="0"/>
                  </a:scrgbClr>
                </a:highlight>
                <a:latin typeface="Arial" pitchFamily="18"/>
                <a:ea typeface="Microsoft YaHei" pitchFamily="2"/>
                <a:cs typeface="Mangal" pitchFamily="2"/>
              </a:rPr>
              <a:t>- com. interne : newsletter </a:t>
            </a:r>
            <a:br>
              <a:rPr lang="fr-BE" sz="1179">
                <a:highlight>
                  <a:scrgbClr r="0" g="0" b="0">
                    <a:alpha val="0"/>
                  </a:scrgbClr>
                </a:highlight>
                <a:latin typeface="Arial" pitchFamily="18"/>
                <a:ea typeface="Microsoft YaHei" pitchFamily="2"/>
                <a:cs typeface="Mangal" pitchFamily="2"/>
              </a:rPr>
            </a:br>
            <a:r>
              <a:rPr lang="fr-BE" sz="1179">
                <a:highlight>
                  <a:scrgbClr r="0" g="0" b="0">
                    <a:alpha val="0"/>
                  </a:scrgbClr>
                </a:highlight>
                <a:latin typeface="Arial" pitchFamily="18"/>
                <a:ea typeface="Microsoft YaHei" pitchFamily="2"/>
                <a:cs typeface="Mangal" pitchFamily="2"/>
              </a:rPr>
              <a:t>sympatisants</a:t>
            </a:r>
          </a:p>
          <a:p>
            <a:pPr algn="ctr" hangingPunct="0"/>
            <a:r>
              <a:rPr lang="fr-BE" sz="1179">
                <a:highlight>
                  <a:scrgbClr r="0" g="0" b="0">
                    <a:alpha val="0"/>
                  </a:scrgbClr>
                </a:highlight>
                <a:latin typeface="Arial" pitchFamily="18"/>
                <a:ea typeface="Microsoft YaHei" pitchFamily="2"/>
                <a:cs typeface="Mangal" pitchFamily="2"/>
              </a:rPr>
              <a:t>- création site internet</a:t>
            </a:r>
          </a:p>
          <a:p>
            <a:pPr algn="ctr" hangingPunct="0"/>
            <a:endParaRPr lang="fr-BE" sz="1179">
              <a:highlight>
                <a:scrgbClr r="0" g="0" b="0">
                  <a:alpha val="0"/>
                </a:scrgbClr>
              </a:highlight>
              <a:latin typeface="Arial" pitchFamily="18"/>
              <a:ea typeface="Microsoft YaHei" pitchFamily="2"/>
              <a:cs typeface="Mangal" pitchFamily="2"/>
            </a:endParaRPr>
          </a:p>
          <a:p>
            <a:pPr algn="ctr" hangingPunct="0"/>
            <a:endParaRPr lang="fr-BE" sz="1270">
              <a:highlight>
                <a:srgbClr val="6699CC"/>
              </a:highlight>
              <a:latin typeface="Arial" pitchFamily="18"/>
              <a:ea typeface="Microsoft YaHei" pitchFamily="2"/>
              <a:cs typeface="Mangal" pitchFamily="2"/>
            </a:endParaRPr>
          </a:p>
        </p:txBody>
      </p:sp>
      <p:sp>
        <p:nvSpPr>
          <p:cNvPr id="11" name="Straight Connector 10">
            <a:extLst>
              <a:ext uri="{FF2B5EF4-FFF2-40B4-BE49-F238E27FC236}">
                <a16:creationId xmlns="" xmlns:a16="http://schemas.microsoft.com/office/drawing/2014/main" id="{8DBD81A1-3452-44C7-8420-EA3FAF09BBB9}"/>
              </a:ext>
            </a:extLst>
          </p:cNvPr>
          <p:cNvSpPr/>
          <p:nvPr/>
        </p:nvSpPr>
        <p:spPr>
          <a:xfrm>
            <a:off x="4332155" y="2547367"/>
            <a:ext cx="783805" cy="457219"/>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fr-BE" sz="1633">
              <a:latin typeface="Arial" pitchFamily="18"/>
              <a:ea typeface="Microsoft YaHei" pitchFamily="2"/>
              <a:cs typeface="Mangal" pitchFamily="2"/>
            </a:endParaRPr>
          </a:p>
        </p:txBody>
      </p:sp>
      <p:sp>
        <p:nvSpPr>
          <p:cNvPr id="12" name="Rectangle 11">
            <a:extLst>
              <a:ext uri="{FF2B5EF4-FFF2-40B4-BE49-F238E27FC236}">
                <a16:creationId xmlns="" xmlns:a16="http://schemas.microsoft.com/office/drawing/2014/main" id="{46CA72C7-4D4D-42AA-8599-17C321750968}"/>
              </a:ext>
            </a:extLst>
          </p:cNvPr>
          <p:cNvSpPr/>
          <p:nvPr/>
        </p:nvSpPr>
        <p:spPr>
          <a:xfrm>
            <a:off x="8251181" y="5290685"/>
            <a:ext cx="2143380" cy="718488"/>
          </a:xfrm>
          <a:prstGeom prst="rect">
            <a:avLst/>
          </a:prstGeom>
          <a:solidFill>
            <a:srgbClr val="FFFFCC"/>
          </a:solidFill>
          <a:ln w="0">
            <a:solidFill>
              <a:srgbClr val="808080"/>
            </a:solidFill>
            <a:prstDash val="solid"/>
          </a:ln>
        </p:spPr>
        <p:txBody>
          <a:bodyPr vert="horz" wrap="none" lIns="81646" tIns="40823" rIns="81646" bIns="40823" anchor="ctr" anchorCtr="0" compatLnSpc="0"/>
          <a:lstStyle/>
          <a:p>
            <a:pPr algn="ctr" hangingPunct="0"/>
            <a:r>
              <a:rPr lang="fr-BE" sz="1270" b="1">
                <a:latin typeface="Arial" pitchFamily="18"/>
                <a:ea typeface="Microsoft YaHei" pitchFamily="2"/>
                <a:cs typeface="Mangal" pitchFamily="2"/>
              </a:rPr>
              <a:t>Rôle</a:t>
            </a:r>
            <a:r>
              <a:rPr lang="fr-BE" sz="1270">
                <a:latin typeface="Arial" pitchFamily="18"/>
                <a:ea typeface="Microsoft YaHei" pitchFamily="2"/>
                <a:cs typeface="Mangal" pitchFamily="2"/>
              </a:rPr>
              <a:t> : gestion site internet/</a:t>
            </a:r>
            <a:br>
              <a:rPr lang="fr-BE" sz="1270">
                <a:latin typeface="Arial" pitchFamily="18"/>
                <a:ea typeface="Microsoft YaHei" pitchFamily="2"/>
                <a:cs typeface="Mangal" pitchFamily="2"/>
              </a:rPr>
            </a:br>
            <a:r>
              <a:rPr lang="fr-BE" sz="1270">
                <a:latin typeface="Arial" pitchFamily="18"/>
                <a:ea typeface="Microsoft YaHei" pitchFamily="2"/>
                <a:cs typeface="Mangal" pitchFamily="2"/>
              </a:rPr>
              <a:t> moyens informatiques</a:t>
            </a:r>
          </a:p>
        </p:txBody>
      </p:sp>
      <p:sp>
        <p:nvSpPr>
          <p:cNvPr id="13" name="Rectangle 12">
            <a:extLst>
              <a:ext uri="{FF2B5EF4-FFF2-40B4-BE49-F238E27FC236}">
                <a16:creationId xmlns="" xmlns:a16="http://schemas.microsoft.com/office/drawing/2014/main" id="{51083A65-F255-459C-909B-EAF45B7A2209}"/>
              </a:ext>
            </a:extLst>
          </p:cNvPr>
          <p:cNvSpPr/>
          <p:nvPr/>
        </p:nvSpPr>
        <p:spPr>
          <a:xfrm>
            <a:off x="2242008" y="3200538"/>
            <a:ext cx="2024830" cy="653171"/>
          </a:xfrm>
          <a:prstGeom prst="rect">
            <a:avLst/>
          </a:prstGeom>
          <a:solidFill>
            <a:srgbClr val="CCCCFF"/>
          </a:solidFill>
          <a:ln w="0">
            <a:solidFill>
              <a:srgbClr val="808080"/>
            </a:solidFill>
            <a:prstDash val="solid"/>
          </a:ln>
        </p:spPr>
        <p:txBody>
          <a:bodyPr vert="horz" wrap="none" lIns="81646" tIns="40823" rIns="81646" bIns="40823" anchor="ctr" anchorCtr="0" compatLnSpc="0"/>
          <a:lstStyle/>
          <a:p>
            <a:pPr algn="ctr" hangingPunct="0"/>
            <a:r>
              <a:rPr lang="fr-BE" sz="1179" b="1">
                <a:latin typeface="Arial" pitchFamily="18"/>
                <a:ea typeface="Microsoft YaHei" pitchFamily="2"/>
                <a:cs typeface="Mangal" pitchFamily="2"/>
              </a:rPr>
              <a:t>Rôle</a:t>
            </a:r>
            <a:r>
              <a:rPr lang="fr-BE" sz="1179">
                <a:latin typeface="Arial" pitchFamily="18"/>
                <a:ea typeface="Microsoft YaHei" pitchFamily="2"/>
                <a:cs typeface="Mangal" pitchFamily="2"/>
              </a:rPr>
              <a:t> : lien avec contacts </a:t>
            </a:r>
            <a:br>
              <a:rPr lang="fr-BE" sz="1179">
                <a:latin typeface="Arial" pitchFamily="18"/>
                <a:ea typeface="Microsoft YaHei" pitchFamily="2"/>
                <a:cs typeface="Mangal" pitchFamily="2"/>
              </a:rPr>
            </a:br>
            <a:r>
              <a:rPr lang="fr-BE" sz="1179">
                <a:latin typeface="Arial" pitchFamily="18"/>
                <a:ea typeface="Microsoft YaHei" pitchFamily="2"/>
                <a:cs typeface="Mangal" pitchFamily="2"/>
              </a:rPr>
              <a:t>ext : 5C, Propages, autres</a:t>
            </a:r>
          </a:p>
          <a:p>
            <a:pPr algn="ctr" hangingPunct="0"/>
            <a:r>
              <a:rPr lang="fr-BE" sz="1179">
                <a:latin typeface="Arial" pitchFamily="18"/>
                <a:ea typeface="Microsoft YaHei" pitchFamily="2"/>
                <a:cs typeface="Mangal" pitchFamily="2"/>
              </a:rPr>
              <a:t>Coop</a:t>
            </a:r>
          </a:p>
        </p:txBody>
      </p:sp>
      <p:sp>
        <p:nvSpPr>
          <p:cNvPr id="14" name="Rectangle 13">
            <a:extLst>
              <a:ext uri="{FF2B5EF4-FFF2-40B4-BE49-F238E27FC236}">
                <a16:creationId xmlns="" xmlns:a16="http://schemas.microsoft.com/office/drawing/2014/main" id="{5A92D94B-ADE4-455B-9141-CB7A4E868FE4}"/>
              </a:ext>
            </a:extLst>
          </p:cNvPr>
          <p:cNvSpPr/>
          <p:nvPr/>
        </p:nvSpPr>
        <p:spPr>
          <a:xfrm>
            <a:off x="7663327" y="2678000"/>
            <a:ext cx="2155464" cy="653171"/>
          </a:xfrm>
          <a:prstGeom prst="rect">
            <a:avLst/>
          </a:prstGeom>
          <a:solidFill>
            <a:srgbClr val="CCCCFF"/>
          </a:solidFill>
          <a:ln w="0">
            <a:solidFill>
              <a:srgbClr val="808080"/>
            </a:solidFill>
            <a:prstDash val="solid"/>
          </a:ln>
        </p:spPr>
        <p:txBody>
          <a:bodyPr vert="horz" wrap="none" lIns="81646" tIns="40823" rIns="81646" bIns="40823" anchor="ctr" anchorCtr="0" compatLnSpc="0"/>
          <a:lstStyle/>
          <a:p>
            <a:pPr algn="ctr" hangingPunct="0"/>
            <a:r>
              <a:rPr lang="fr-BE" sz="1179" b="1">
                <a:latin typeface="Arial" pitchFamily="18"/>
                <a:ea typeface="Microsoft YaHei" pitchFamily="2"/>
                <a:cs typeface="Mangal" pitchFamily="2"/>
              </a:rPr>
              <a:t>Rôle</a:t>
            </a:r>
            <a:r>
              <a:rPr lang="fr-BE" sz="1179">
                <a:latin typeface="Arial" pitchFamily="18"/>
                <a:ea typeface="Microsoft YaHei" pitchFamily="2"/>
                <a:cs typeface="Mangal" pitchFamily="2"/>
              </a:rPr>
              <a:t> : secrétariat</a:t>
            </a:r>
          </a:p>
          <a:p>
            <a:pPr algn="ctr" hangingPunct="0"/>
            <a:r>
              <a:rPr lang="fr-BE" sz="1179">
                <a:latin typeface="Arial" pitchFamily="18"/>
                <a:ea typeface="Microsoft YaHei" pitchFamily="2"/>
                <a:cs typeface="Mangal" pitchFamily="2"/>
              </a:rPr>
              <a:t>Bernard</a:t>
            </a:r>
          </a:p>
        </p:txBody>
      </p:sp>
      <p:sp>
        <p:nvSpPr>
          <p:cNvPr id="15" name="Straight Connector 14">
            <a:extLst>
              <a:ext uri="{FF2B5EF4-FFF2-40B4-BE49-F238E27FC236}">
                <a16:creationId xmlns="" xmlns:a16="http://schemas.microsoft.com/office/drawing/2014/main" id="{BA73CDEB-EB50-47A8-AC51-782B01EFED01}"/>
              </a:ext>
            </a:extLst>
          </p:cNvPr>
          <p:cNvSpPr/>
          <p:nvPr/>
        </p:nvSpPr>
        <p:spPr>
          <a:xfrm>
            <a:off x="5899766" y="2024830"/>
            <a:ext cx="0" cy="522537"/>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fr-BE" sz="1633">
              <a:latin typeface="Arial" pitchFamily="18"/>
              <a:ea typeface="Microsoft YaHei" pitchFamily="2"/>
              <a:cs typeface="Mangal" pitchFamily="2"/>
            </a:endParaRPr>
          </a:p>
        </p:txBody>
      </p:sp>
      <p:sp>
        <p:nvSpPr>
          <p:cNvPr id="16" name="Straight Connector 15">
            <a:extLst>
              <a:ext uri="{FF2B5EF4-FFF2-40B4-BE49-F238E27FC236}">
                <a16:creationId xmlns="" xmlns:a16="http://schemas.microsoft.com/office/drawing/2014/main" id="{92418D46-F187-44AE-B765-CF0000029FA1}"/>
              </a:ext>
            </a:extLst>
          </p:cNvPr>
          <p:cNvSpPr/>
          <p:nvPr/>
        </p:nvSpPr>
        <p:spPr>
          <a:xfrm flipV="1">
            <a:off x="6683571" y="2547367"/>
            <a:ext cx="587854" cy="26126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fr-BE" sz="1633">
              <a:latin typeface="Arial" pitchFamily="18"/>
              <a:ea typeface="Microsoft YaHei" pitchFamily="2"/>
              <a:cs typeface="Mangal" pitchFamily="2"/>
            </a:endParaRPr>
          </a:p>
        </p:txBody>
      </p:sp>
      <p:sp>
        <p:nvSpPr>
          <p:cNvPr id="17" name="Straight Connector 16">
            <a:extLst>
              <a:ext uri="{FF2B5EF4-FFF2-40B4-BE49-F238E27FC236}">
                <a16:creationId xmlns="" xmlns:a16="http://schemas.microsoft.com/office/drawing/2014/main" id="{1EE32E4C-44AB-4299-B342-6B3910C13A5E}"/>
              </a:ext>
            </a:extLst>
          </p:cNvPr>
          <p:cNvSpPr/>
          <p:nvPr/>
        </p:nvSpPr>
        <p:spPr>
          <a:xfrm flipV="1">
            <a:off x="6944839" y="2939269"/>
            <a:ext cx="718488" cy="457220"/>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fr-BE" sz="1633">
              <a:latin typeface="Arial" pitchFamily="18"/>
              <a:ea typeface="Microsoft YaHei" pitchFamily="2"/>
              <a:cs typeface="Mangal" pitchFamily="2"/>
            </a:endParaRPr>
          </a:p>
        </p:txBody>
      </p:sp>
      <p:sp>
        <p:nvSpPr>
          <p:cNvPr id="18" name="Straight Connector 17">
            <a:extLst>
              <a:ext uri="{FF2B5EF4-FFF2-40B4-BE49-F238E27FC236}">
                <a16:creationId xmlns="" xmlns:a16="http://schemas.microsoft.com/office/drawing/2014/main" id="{D363247F-B86A-4EB8-9A58-DE1982DC9910}"/>
              </a:ext>
            </a:extLst>
          </p:cNvPr>
          <p:cNvSpPr/>
          <p:nvPr/>
        </p:nvSpPr>
        <p:spPr>
          <a:xfrm flipV="1">
            <a:off x="4266838" y="3461806"/>
            <a:ext cx="718488" cy="65317"/>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fr-BE" sz="1633">
              <a:latin typeface="Arial" pitchFamily="18"/>
              <a:ea typeface="Microsoft YaHei" pitchFamily="2"/>
              <a:cs typeface="Mangal" pitchFamily="2"/>
            </a:endParaRPr>
          </a:p>
        </p:txBody>
      </p:sp>
      <p:sp>
        <p:nvSpPr>
          <p:cNvPr id="19" name="Straight Connector 18">
            <a:extLst>
              <a:ext uri="{FF2B5EF4-FFF2-40B4-BE49-F238E27FC236}">
                <a16:creationId xmlns="" xmlns:a16="http://schemas.microsoft.com/office/drawing/2014/main" id="{96F118C3-5EE1-41BF-8882-BBF5FB899B0E}"/>
              </a:ext>
            </a:extLst>
          </p:cNvPr>
          <p:cNvSpPr/>
          <p:nvPr/>
        </p:nvSpPr>
        <p:spPr>
          <a:xfrm flipV="1">
            <a:off x="4528106" y="4049660"/>
            <a:ext cx="718489" cy="587854"/>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fr-BE" sz="1633">
              <a:latin typeface="Arial" pitchFamily="18"/>
              <a:ea typeface="Microsoft YaHei" pitchFamily="2"/>
              <a:cs typeface="Mangal" pitchFamily="2"/>
            </a:endParaRPr>
          </a:p>
        </p:txBody>
      </p:sp>
      <p:sp>
        <p:nvSpPr>
          <p:cNvPr id="20" name="Straight Connector 19">
            <a:extLst>
              <a:ext uri="{FF2B5EF4-FFF2-40B4-BE49-F238E27FC236}">
                <a16:creationId xmlns="" xmlns:a16="http://schemas.microsoft.com/office/drawing/2014/main" id="{CBCF7DE9-F7B9-45A4-8531-27911A7D993F}"/>
              </a:ext>
            </a:extLst>
          </p:cNvPr>
          <p:cNvSpPr/>
          <p:nvPr/>
        </p:nvSpPr>
        <p:spPr>
          <a:xfrm flipH="1">
            <a:off x="5050643" y="4245612"/>
            <a:ext cx="522537" cy="1045073"/>
          </a:xfrm>
          <a:prstGeom prst="line">
            <a:avLst/>
          </a:prstGeom>
          <a:noFill/>
          <a:ln w="0">
            <a:solidFill>
              <a:srgbClr val="000000"/>
            </a:solidFill>
            <a:custDash>
              <a:ds d="1440000" sp="1440000"/>
              <a:ds d="1440000" sp="1440000"/>
            </a:custDash>
          </a:ln>
        </p:spPr>
        <p:txBody>
          <a:bodyPr vert="horz" wrap="none" lIns="81646" tIns="40823" rIns="81646" bIns="40823" anchor="ctr" anchorCtr="0" compatLnSpc="0"/>
          <a:lstStyle/>
          <a:p>
            <a:pPr hangingPunct="0"/>
            <a:endParaRPr lang="fr-BE" sz="1633">
              <a:latin typeface="Arial" pitchFamily="18"/>
              <a:ea typeface="Microsoft YaHei" pitchFamily="2"/>
              <a:cs typeface="Mangal" pitchFamily="2"/>
            </a:endParaRPr>
          </a:p>
        </p:txBody>
      </p:sp>
      <p:sp>
        <p:nvSpPr>
          <p:cNvPr id="21" name="Straight Connector 20">
            <a:extLst>
              <a:ext uri="{FF2B5EF4-FFF2-40B4-BE49-F238E27FC236}">
                <a16:creationId xmlns="" xmlns:a16="http://schemas.microsoft.com/office/drawing/2014/main" id="{F76F3A4C-4882-4AF5-B187-4121C8CDAE10}"/>
              </a:ext>
            </a:extLst>
          </p:cNvPr>
          <p:cNvSpPr/>
          <p:nvPr/>
        </p:nvSpPr>
        <p:spPr>
          <a:xfrm>
            <a:off x="6552937" y="4180295"/>
            <a:ext cx="979755" cy="326585"/>
          </a:xfrm>
          <a:prstGeom prst="line">
            <a:avLst/>
          </a:prstGeom>
          <a:noFill/>
          <a:ln w="10080">
            <a:solidFill>
              <a:srgbClr val="000000"/>
            </a:solidFill>
            <a:prstDash val="solid"/>
          </a:ln>
        </p:spPr>
        <p:txBody>
          <a:bodyPr vert="horz" wrap="none" lIns="86219" tIns="45395" rIns="86219" bIns="45395" anchor="ctr" anchorCtr="0" compatLnSpc="0"/>
          <a:lstStyle/>
          <a:p>
            <a:pPr hangingPunct="0"/>
            <a:endParaRPr lang="fr-BE" sz="1633">
              <a:latin typeface="Arial" pitchFamily="18"/>
              <a:ea typeface="Microsoft YaHei" pitchFamily="2"/>
              <a:cs typeface="Mangal" pitchFamily="2"/>
            </a:endParaRPr>
          </a:p>
        </p:txBody>
      </p:sp>
      <p:sp>
        <p:nvSpPr>
          <p:cNvPr id="22" name="Straight Connector 21">
            <a:extLst>
              <a:ext uri="{FF2B5EF4-FFF2-40B4-BE49-F238E27FC236}">
                <a16:creationId xmlns="" xmlns:a16="http://schemas.microsoft.com/office/drawing/2014/main" id="{687979EE-A918-439D-A117-F83CDDCB6305}"/>
              </a:ext>
            </a:extLst>
          </p:cNvPr>
          <p:cNvSpPr/>
          <p:nvPr/>
        </p:nvSpPr>
        <p:spPr>
          <a:xfrm>
            <a:off x="8969669" y="5029417"/>
            <a:ext cx="326585" cy="26126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fr-BE" sz="1633">
              <a:latin typeface="Arial" pitchFamily="18"/>
              <a:ea typeface="Microsoft YaHei" pitchFamily="2"/>
              <a:cs typeface="Mangal" pitchFamily="2"/>
            </a:endParaRPr>
          </a:p>
        </p:txBody>
      </p:sp>
      <p:sp>
        <p:nvSpPr>
          <p:cNvPr id="23" name="Straight Connector 22">
            <a:extLst>
              <a:ext uri="{FF2B5EF4-FFF2-40B4-BE49-F238E27FC236}">
                <a16:creationId xmlns="" xmlns:a16="http://schemas.microsoft.com/office/drawing/2014/main" id="{2B21CE8C-92C4-47A3-9328-0E240AB79D75}"/>
              </a:ext>
            </a:extLst>
          </p:cNvPr>
          <p:cNvSpPr/>
          <p:nvPr/>
        </p:nvSpPr>
        <p:spPr>
          <a:xfrm>
            <a:off x="8904352" y="3788392"/>
            <a:ext cx="0" cy="261268"/>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fr-BE" sz="1633">
              <a:latin typeface="Arial" pitchFamily="18"/>
              <a:ea typeface="Microsoft YaHei" pitchFamily="2"/>
              <a:cs typeface="Mangal" pitchFamily="2"/>
            </a:endParaRPr>
          </a:p>
        </p:txBody>
      </p:sp>
      <p:sp>
        <p:nvSpPr>
          <p:cNvPr id="24" name="TextBox 23">
            <a:extLst>
              <a:ext uri="{FF2B5EF4-FFF2-40B4-BE49-F238E27FC236}">
                <a16:creationId xmlns="" xmlns:a16="http://schemas.microsoft.com/office/drawing/2014/main" id="{DFAD5AB7-528C-4227-9CC7-47AE57483830}"/>
              </a:ext>
            </a:extLst>
          </p:cNvPr>
          <p:cNvSpPr txBox="1"/>
          <p:nvPr/>
        </p:nvSpPr>
        <p:spPr>
          <a:xfrm>
            <a:off x="5319998" y="5160051"/>
            <a:ext cx="3576270" cy="1018854"/>
          </a:xfrm>
          <a:prstGeom prst="rect">
            <a:avLst/>
          </a:prstGeom>
          <a:solidFill>
            <a:srgbClr val="99FF99"/>
          </a:solidFill>
          <a:ln>
            <a:noFill/>
          </a:ln>
        </p:spPr>
        <p:txBody>
          <a:bodyPr vert="horz" wrap="none" lIns="81646" tIns="40823" rIns="81646" bIns="40823" anchorCtr="0" compatLnSpc="0">
            <a:spAutoFit/>
          </a:bodyPr>
          <a:lstStyle/>
          <a:p>
            <a:pPr algn="ctr" hangingPunct="0">
              <a:defRPr>
                <a:highlight>
                  <a:scrgbClr r="0" g="0" b="0">
                    <a:alpha val="0"/>
                  </a:scrgbClr>
                </a:highlight>
              </a:defRPr>
            </a:pPr>
            <a:r>
              <a:rPr lang="fr-BE" sz="1179" b="1">
                <a:highlight>
                  <a:scrgbClr r="0" g="0" b="0">
                    <a:alpha val="0"/>
                  </a:scrgbClr>
                </a:highlight>
                <a:latin typeface="Arial" pitchFamily="18"/>
                <a:ea typeface="Microsoft YaHei" pitchFamily="2"/>
                <a:cs typeface="Mangal" pitchFamily="2"/>
              </a:rPr>
              <a:t>GT inclusion sociale</a:t>
            </a:r>
          </a:p>
          <a:p>
            <a:pPr algn="ctr" hangingPunct="0">
              <a:defRPr>
                <a:highlight>
                  <a:scrgbClr r="0" g="0" b="0">
                    <a:alpha val="0"/>
                  </a:scrgbClr>
                </a:highlight>
              </a:defRPr>
            </a:pPr>
            <a:r>
              <a:rPr lang="fr-BE" sz="1179">
                <a:highlight>
                  <a:scrgbClr r="0" g="0" b="0">
                    <a:alpha val="0"/>
                  </a:scrgbClr>
                </a:highlight>
                <a:latin typeface="Arial" pitchFamily="18"/>
                <a:ea typeface="Microsoft YaHei" pitchFamily="2"/>
                <a:cs typeface="Mangal" pitchFamily="2"/>
              </a:rPr>
              <a:t>- attention particulière aux aspects sociaux : clients</a:t>
            </a:r>
          </a:p>
          <a:p>
            <a:pPr algn="ctr" hangingPunct="0">
              <a:defRPr>
                <a:highlight>
                  <a:scrgbClr r="0" g="0" b="0">
                    <a:alpha val="0"/>
                  </a:scrgbClr>
                </a:highlight>
              </a:defRPr>
            </a:pPr>
            <a:r>
              <a:rPr lang="fr-BE" sz="1179">
                <a:highlight>
                  <a:scrgbClr r="0" g="0" b="0">
                    <a:alpha val="0"/>
                  </a:scrgbClr>
                </a:highlight>
                <a:latin typeface="Arial" pitchFamily="18"/>
                <a:ea typeface="Microsoft YaHei" pitchFamily="2"/>
                <a:cs typeface="Mangal" pitchFamily="2"/>
              </a:rPr>
              <a:t>Et bénévoles</a:t>
            </a:r>
          </a:p>
          <a:p>
            <a:pPr algn="ctr" hangingPunct="0">
              <a:defRPr>
                <a:highlight>
                  <a:scrgbClr r="0" g="0" b="0">
                    <a:alpha val="0"/>
                  </a:scrgbClr>
                </a:highlight>
              </a:defRPr>
            </a:pPr>
            <a:r>
              <a:rPr lang="fr-BE" sz="1179">
                <a:highlight>
                  <a:scrgbClr r="0" g="0" b="0">
                    <a:alpha val="0"/>
                  </a:scrgbClr>
                </a:highlight>
                <a:latin typeface="Arial" pitchFamily="18"/>
                <a:ea typeface="Microsoft YaHei" pitchFamily="2"/>
                <a:cs typeface="Mangal" pitchFamily="2"/>
              </a:rPr>
              <a:t>- partenariat avec IMS</a:t>
            </a:r>
          </a:p>
          <a:p>
            <a:pPr hangingPunct="0">
              <a:defRPr>
                <a:highlight>
                  <a:scrgbClr r="0" g="0" b="0">
                    <a:alpha val="0"/>
                  </a:scrgbClr>
                </a:highlight>
              </a:defRPr>
            </a:pPr>
            <a:endParaRPr lang="fr-BE" sz="1633">
              <a:highlight>
                <a:scrgbClr r="0" g="0" b="0">
                  <a:alpha val="0"/>
                </a:scrgbClr>
              </a:highlight>
              <a:latin typeface="Arial" pitchFamily="18"/>
              <a:ea typeface="Microsoft YaHei" pitchFamily="2"/>
              <a:cs typeface="Mangal" pitchFamily="2"/>
            </a:endParaRPr>
          </a:p>
        </p:txBody>
      </p:sp>
      <p:sp>
        <p:nvSpPr>
          <p:cNvPr id="25" name="Straight Connector 24">
            <a:extLst>
              <a:ext uri="{FF2B5EF4-FFF2-40B4-BE49-F238E27FC236}">
                <a16:creationId xmlns="" xmlns:a16="http://schemas.microsoft.com/office/drawing/2014/main" id="{D0895CE9-8C22-44D6-B917-F95875E9154D}"/>
              </a:ext>
            </a:extLst>
          </p:cNvPr>
          <p:cNvSpPr/>
          <p:nvPr/>
        </p:nvSpPr>
        <p:spPr>
          <a:xfrm>
            <a:off x="6161034" y="4310929"/>
            <a:ext cx="457220" cy="849122"/>
          </a:xfrm>
          <a:prstGeom prst="line">
            <a:avLst/>
          </a:prstGeom>
          <a:noFill/>
          <a:ln w="0">
            <a:solidFill>
              <a:srgbClr val="000000"/>
            </a:solidFill>
            <a:prstDash val="solid"/>
          </a:ln>
        </p:spPr>
        <p:txBody>
          <a:bodyPr vert="horz" wrap="none" lIns="81646" tIns="40823" rIns="81646" bIns="40823" anchor="ctr" anchorCtr="0" compatLnSpc="0"/>
          <a:lstStyle/>
          <a:p>
            <a:pPr hangingPunct="0"/>
            <a:endParaRPr lang="fr-BE" sz="1633">
              <a:latin typeface="Arial" pitchFamily="18"/>
              <a:ea typeface="Microsoft YaHei" pitchFamily="2"/>
              <a:cs typeface="Mangal" pitchFamily="2"/>
            </a:endParaRPr>
          </a:p>
        </p:txBody>
      </p:sp>
    </p:spTree>
    <p:extLst>
      <p:ext uri="{BB962C8B-B14F-4D97-AF65-F5344CB8AC3E}">
        <p14:creationId xmlns:p14="http://schemas.microsoft.com/office/powerpoint/2010/main" val="10408668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0" y="1589038"/>
            <a:ext cx="8953500" cy="3416320"/>
          </a:xfrm>
          <a:prstGeom prst="rect">
            <a:avLst/>
          </a:prstGeom>
        </p:spPr>
        <p:txBody>
          <a:bodyPr wrap="square">
            <a:spAutoFit/>
          </a:bodyPr>
          <a:lstStyle/>
          <a:p>
            <a:pPr>
              <a:spcAft>
                <a:spcPts val="0"/>
              </a:spcAft>
            </a:pPr>
            <a:r>
              <a:rPr lang="fr-BE" sz="2400" b="1" kern="150" dirty="0">
                <a:ea typeface="SimSun" charset="-122"/>
                <a:cs typeface="Mangal" charset="0"/>
              </a:rPr>
              <a:t>Timing de constitution :</a:t>
            </a:r>
            <a:endParaRPr lang="fr-FR" sz="2400" kern="150" dirty="0">
              <a:ea typeface="SimSun" charset="-122"/>
              <a:cs typeface="Mangal" charset="0"/>
            </a:endParaRPr>
          </a:p>
          <a:p>
            <a:pPr>
              <a:spcAft>
                <a:spcPts val="0"/>
              </a:spcAft>
            </a:pPr>
            <a:r>
              <a:rPr lang="fr-BE" sz="2400" kern="150" dirty="0">
                <a:ea typeface="SimSun" charset="-122"/>
                <a:cs typeface="Mangal" charset="0"/>
              </a:rPr>
              <a:t> </a:t>
            </a:r>
            <a:endParaRPr lang="fr-FR" sz="2400" kern="150" dirty="0">
              <a:ea typeface="SimSun" charset="-122"/>
              <a:cs typeface="Mangal" charset="0"/>
            </a:endParaRPr>
          </a:p>
          <a:p>
            <a:pPr marL="342900" lvl="0" indent="-342900">
              <a:spcAft>
                <a:spcPts val="0"/>
              </a:spcAft>
              <a:buFont typeface="Arial" charset="0"/>
              <a:buChar char="•"/>
            </a:pPr>
            <a:r>
              <a:rPr lang="fr-BE" sz="2400" kern="150" dirty="0">
                <a:ea typeface="OpenSymbol" charset="0"/>
                <a:cs typeface="OpenSymbol" charset="0"/>
              </a:rPr>
              <a:t>26 juin : présentation du projet aux </a:t>
            </a:r>
            <a:r>
              <a:rPr lang="fr-BE" sz="2400" kern="150" dirty="0" err="1" smtClean="0">
                <a:ea typeface="OpenSymbol" charset="0"/>
                <a:cs typeface="OpenSymbol" charset="0"/>
              </a:rPr>
              <a:t>sympatisants</a:t>
            </a:r>
            <a:endParaRPr lang="fr-BE" sz="2400" kern="150" dirty="0" smtClean="0">
              <a:ea typeface="OpenSymbol" charset="0"/>
              <a:cs typeface="OpenSymbol" charset="0"/>
            </a:endParaRPr>
          </a:p>
          <a:p>
            <a:pPr marL="342900" lvl="0" indent="-342900">
              <a:spcAft>
                <a:spcPts val="0"/>
              </a:spcAft>
              <a:buFont typeface="Arial" charset="0"/>
              <a:buChar char="•"/>
            </a:pPr>
            <a:endParaRPr lang="fr-FR" sz="2400" kern="150" dirty="0">
              <a:ea typeface="OpenSymbol" charset="0"/>
              <a:cs typeface="OpenSymbol" charset="0"/>
            </a:endParaRPr>
          </a:p>
          <a:p>
            <a:pPr marL="342900" lvl="0" indent="-342900">
              <a:spcAft>
                <a:spcPts val="0"/>
              </a:spcAft>
              <a:buFont typeface="Arial" charset="0"/>
              <a:buChar char="•"/>
            </a:pPr>
            <a:r>
              <a:rPr lang="fr-BE" sz="2400" kern="150" dirty="0">
                <a:ea typeface="OpenSymbol" charset="0"/>
                <a:cs typeface="OpenSymbol" charset="0"/>
              </a:rPr>
              <a:t>juillet : engagement des coopérateurs – membres fondateurs – proposition de composition du </a:t>
            </a:r>
            <a:r>
              <a:rPr lang="fr-BE" sz="2400" kern="150" dirty="0" smtClean="0">
                <a:ea typeface="OpenSymbol" charset="0"/>
                <a:cs typeface="OpenSymbol" charset="0"/>
              </a:rPr>
              <a:t>CA</a:t>
            </a:r>
          </a:p>
          <a:p>
            <a:pPr marL="342900" lvl="0" indent="-342900">
              <a:spcAft>
                <a:spcPts val="0"/>
              </a:spcAft>
              <a:buFont typeface="Arial" charset="0"/>
              <a:buChar char="•"/>
            </a:pPr>
            <a:endParaRPr lang="fr-FR" sz="2400" kern="150" dirty="0">
              <a:ea typeface="OpenSymbol" charset="0"/>
              <a:cs typeface="OpenSymbol" charset="0"/>
            </a:endParaRPr>
          </a:p>
          <a:p>
            <a:pPr marL="342900" lvl="0" indent="-342900">
              <a:spcAft>
                <a:spcPts val="0"/>
              </a:spcAft>
              <a:buFont typeface="Arial" charset="0"/>
              <a:buChar char="•"/>
            </a:pPr>
            <a:r>
              <a:rPr lang="fr-BE" sz="2400" kern="150" dirty="0">
                <a:ea typeface="OpenSymbol" charset="0"/>
                <a:cs typeface="OpenSymbol" charset="0"/>
              </a:rPr>
              <a:t>fin juillet : AG constitutive : statuts signés par membres fondateurs devant notaire – le CA entre en fonction</a:t>
            </a:r>
            <a:r>
              <a:rPr lang="fr-BE" sz="2400" kern="150" dirty="0" smtClean="0">
                <a:ea typeface="OpenSymbol" charset="0"/>
                <a:cs typeface="OpenSymbol" charset="0"/>
              </a:rPr>
              <a:t>.</a:t>
            </a:r>
            <a:endParaRPr lang="fr-FR" sz="2400" kern="150" dirty="0">
              <a:ea typeface="OpenSymbol" charset="0"/>
              <a:cs typeface="OpenSymbol" charset="0"/>
            </a:endParaRPr>
          </a:p>
        </p:txBody>
      </p:sp>
    </p:spTree>
    <p:extLst>
      <p:ext uri="{BB962C8B-B14F-4D97-AF65-F5344CB8AC3E}">
        <p14:creationId xmlns:p14="http://schemas.microsoft.com/office/powerpoint/2010/main" val="19800067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FD3EBBA-723D-4F13-993A-89A6A493C8A2}"/>
              </a:ext>
            </a:extLst>
          </p:cNvPr>
          <p:cNvSpPr>
            <a:spLocks noGrp="1"/>
          </p:cNvSpPr>
          <p:nvPr>
            <p:ph type="ctrTitle"/>
          </p:nvPr>
        </p:nvSpPr>
        <p:spPr>
          <a:xfrm>
            <a:off x="1524000" y="1122363"/>
            <a:ext cx="9144000" cy="1030287"/>
          </a:xfrm>
        </p:spPr>
        <p:txBody>
          <a:bodyPr/>
          <a:lstStyle/>
          <a:p>
            <a:r>
              <a:rPr lang="fr-BE" dirty="0"/>
              <a:t>GT Finances</a:t>
            </a:r>
          </a:p>
        </p:txBody>
      </p:sp>
      <p:sp>
        <p:nvSpPr>
          <p:cNvPr id="3" name="Sous-titre 2">
            <a:extLst>
              <a:ext uri="{FF2B5EF4-FFF2-40B4-BE49-F238E27FC236}">
                <a16:creationId xmlns:a16="http://schemas.microsoft.com/office/drawing/2014/main" xmlns="" id="{6A86E9CA-9D70-4045-BB8D-46BB0961BBFF}"/>
              </a:ext>
            </a:extLst>
          </p:cNvPr>
          <p:cNvSpPr>
            <a:spLocks noGrp="1"/>
          </p:cNvSpPr>
          <p:nvPr>
            <p:ph type="subTitle" idx="1"/>
          </p:nvPr>
        </p:nvSpPr>
        <p:spPr>
          <a:xfrm>
            <a:off x="15137130" y="5754688"/>
            <a:ext cx="45719" cy="1167700"/>
          </a:xfrm>
        </p:spPr>
        <p:txBody>
          <a:bodyPr/>
          <a:lstStyle/>
          <a:p>
            <a:endParaRPr lang="fr-BE" dirty="0"/>
          </a:p>
        </p:txBody>
      </p:sp>
      <p:pic>
        <p:nvPicPr>
          <p:cNvPr id="1026" name="Picture 2" descr="ésultat de recherche d'images pour &quot;COMPTABLE VINTAG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2152650"/>
            <a:ext cx="5181600" cy="41798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09625" y="2152650"/>
            <a:ext cx="1428750" cy="1938992"/>
          </a:xfrm>
          <a:prstGeom prst="rect">
            <a:avLst/>
          </a:prstGeom>
        </p:spPr>
        <p:txBody>
          <a:bodyPr wrap="square">
            <a:spAutoFit/>
          </a:bodyPr>
          <a:lstStyle/>
          <a:p>
            <a:r>
              <a:rPr lang="fr-BE" sz="2400" dirty="0"/>
              <a:t>Valérie</a:t>
            </a:r>
          </a:p>
          <a:p>
            <a:endParaRPr lang="fr-BE" sz="2400" dirty="0"/>
          </a:p>
          <a:p>
            <a:r>
              <a:rPr lang="fr-BE" sz="2400" dirty="0"/>
              <a:t>Graziella</a:t>
            </a:r>
          </a:p>
          <a:p>
            <a:endParaRPr lang="fr-BE" sz="2400" dirty="0"/>
          </a:p>
          <a:p>
            <a:r>
              <a:rPr lang="fr-BE" sz="2400" dirty="0"/>
              <a:t>Bernard</a:t>
            </a:r>
          </a:p>
        </p:txBody>
      </p:sp>
    </p:spTree>
    <p:extLst>
      <p:ext uri="{BB962C8B-B14F-4D97-AF65-F5344CB8AC3E}">
        <p14:creationId xmlns:p14="http://schemas.microsoft.com/office/powerpoint/2010/main" val="2117529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8850" y="1028343"/>
            <a:ext cx="7867650" cy="4801314"/>
          </a:xfrm>
          <a:prstGeom prst="rect">
            <a:avLst/>
          </a:prstGeom>
        </p:spPr>
        <p:txBody>
          <a:bodyPr wrap="square">
            <a:spAutoFit/>
          </a:bodyPr>
          <a:lstStyle/>
          <a:p>
            <a:pPr fontAlgn="base"/>
            <a:r>
              <a:rPr lang="fr-BE" sz="2400" b="1" dirty="0" smtClean="0">
                <a:latin typeface="Calibri" charset="0"/>
              </a:rPr>
              <a:t>Rappel du contexte </a:t>
            </a:r>
            <a:r>
              <a:rPr lang="fr-BE" sz="2400" dirty="0" smtClean="0">
                <a:latin typeface="Calibri" charset="0"/>
              </a:rPr>
              <a:t>:</a:t>
            </a:r>
            <a:r>
              <a:rPr lang="fr-BE" sz="2400" dirty="0">
                <a:latin typeface="Calibri" charset="0"/>
              </a:rPr>
              <a:t> </a:t>
            </a:r>
            <a:endParaRPr lang="fr-BE" sz="2400" dirty="0" smtClean="0">
              <a:latin typeface="Calibri" charset="0"/>
            </a:endParaRPr>
          </a:p>
          <a:p>
            <a:pPr fontAlgn="base"/>
            <a:endParaRPr lang="fr-BE" sz="2400" dirty="0"/>
          </a:p>
          <a:p>
            <a:pPr algn="just" fontAlgn="base"/>
            <a:r>
              <a:rPr lang="fr-BE" sz="2400" b="1" dirty="0">
                <a:latin typeface="Calibri" charset="0"/>
              </a:rPr>
              <a:t>2017 </a:t>
            </a:r>
            <a:r>
              <a:rPr lang="fr-BE" sz="2400" dirty="0">
                <a:latin typeface="Calibri" charset="0"/>
              </a:rPr>
              <a:t>: GAC de </a:t>
            </a:r>
            <a:r>
              <a:rPr lang="fr-BE" sz="2400" dirty="0" err="1">
                <a:latin typeface="Calibri" charset="0"/>
              </a:rPr>
              <a:t>Ohey</a:t>
            </a:r>
            <a:r>
              <a:rPr lang="fr-BE" sz="2400" dirty="0">
                <a:latin typeface="Calibri" charset="0"/>
              </a:rPr>
              <a:t> initie la réflexion pour créer une coopérative circuit-court. Rejoint par GAC de </a:t>
            </a:r>
            <a:r>
              <a:rPr lang="fr-BE" sz="2400" dirty="0" err="1">
                <a:latin typeface="Calibri" charset="0"/>
              </a:rPr>
              <a:t>Havelange</a:t>
            </a:r>
            <a:r>
              <a:rPr lang="fr-BE" sz="2400" dirty="0">
                <a:latin typeface="Calibri" charset="0"/>
              </a:rPr>
              <a:t> + GAC de Hamois + Petit Marché de la gare de Ciney en fin d’année. 2 soirées mobilisatrices à </a:t>
            </a:r>
            <a:r>
              <a:rPr lang="fr-BE" sz="2400" dirty="0" err="1">
                <a:latin typeface="Calibri" charset="0"/>
              </a:rPr>
              <a:t>Havelange</a:t>
            </a:r>
            <a:r>
              <a:rPr lang="fr-BE" sz="2400" dirty="0">
                <a:latin typeface="Calibri" charset="0"/>
              </a:rPr>
              <a:t> et </a:t>
            </a:r>
            <a:r>
              <a:rPr lang="fr-BE" sz="2400" dirty="0" err="1">
                <a:latin typeface="Calibri" charset="0"/>
              </a:rPr>
              <a:t>Ohey</a:t>
            </a:r>
            <a:r>
              <a:rPr lang="fr-BE" sz="2400" dirty="0">
                <a:latin typeface="Calibri" charset="0"/>
              </a:rPr>
              <a:t> fin 2017 </a:t>
            </a:r>
            <a:endParaRPr lang="fr-BE" sz="2400" dirty="0"/>
          </a:p>
          <a:p>
            <a:pPr algn="just" fontAlgn="base"/>
            <a:r>
              <a:rPr lang="fr-BE" sz="2400" dirty="0">
                <a:latin typeface="Calibri" charset="0"/>
              </a:rPr>
              <a:t> </a:t>
            </a:r>
            <a:endParaRPr lang="fr-BE" sz="2400" dirty="0"/>
          </a:p>
          <a:p>
            <a:pPr algn="just" fontAlgn="base"/>
            <a:r>
              <a:rPr lang="fr-BE" sz="2400" b="1" dirty="0">
                <a:latin typeface="Calibri" charset="0"/>
              </a:rPr>
              <a:t>2018 : </a:t>
            </a:r>
            <a:r>
              <a:rPr lang="fr-BE" sz="2400" dirty="0">
                <a:latin typeface="Calibri" charset="0"/>
              </a:rPr>
              <a:t>Constitution du Groupe Noyau et des Groupes de Travail. Nombreuses réunions pour clarifier modèle et partenaires. Accompagnement de Propages. Suivi avec collectif 5C. Stagiaire accueillie par GAL Tiges et </a:t>
            </a:r>
            <a:r>
              <a:rPr lang="fr-BE" sz="2400" dirty="0" err="1">
                <a:latin typeface="Calibri" charset="0"/>
              </a:rPr>
              <a:t>Chavées</a:t>
            </a:r>
            <a:r>
              <a:rPr lang="fr-BE" sz="2400" dirty="0">
                <a:latin typeface="Calibri" charset="0"/>
              </a:rPr>
              <a:t> </a:t>
            </a:r>
            <a:endParaRPr lang="fr-BE" sz="2400" dirty="0"/>
          </a:p>
          <a:p>
            <a:pPr fontAlgn="base"/>
            <a:r>
              <a:rPr lang="fr-BE" sz="2400" dirty="0">
                <a:latin typeface="Calibri" charset="0"/>
              </a:rPr>
              <a:t> </a:t>
            </a:r>
            <a:endParaRPr lang="fr-BE" sz="2400" dirty="0"/>
          </a:p>
          <a:p>
            <a:pPr fontAlgn="base"/>
            <a:r>
              <a:rPr lang="fr-BE" dirty="0">
                <a:latin typeface="Calibri" charset="0"/>
              </a:rPr>
              <a:t> </a:t>
            </a:r>
            <a:endParaRPr lang="fr-BE" b="0" i="0" dirty="0">
              <a:effectLst/>
            </a:endParaRPr>
          </a:p>
        </p:txBody>
      </p:sp>
    </p:spTree>
    <p:extLst>
      <p:ext uri="{BB962C8B-B14F-4D97-AF65-F5344CB8AC3E}">
        <p14:creationId xmlns:p14="http://schemas.microsoft.com/office/powerpoint/2010/main" val="11292245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6754382-C79A-4B98-9989-FD1A15E3A022}"/>
              </a:ext>
            </a:extLst>
          </p:cNvPr>
          <p:cNvSpPr>
            <a:spLocks noGrp="1"/>
          </p:cNvSpPr>
          <p:nvPr>
            <p:ph type="title"/>
          </p:nvPr>
        </p:nvSpPr>
        <p:spPr>
          <a:xfrm>
            <a:off x="895350" y="642938"/>
            <a:ext cx="3418925" cy="5571595"/>
          </a:xfrm>
          <a:solidFill>
            <a:schemeClr val="accent1"/>
          </a:solidFill>
        </p:spPr>
        <p:txBody>
          <a:bodyPr>
            <a:normAutofit/>
          </a:bodyPr>
          <a:lstStyle/>
          <a:p>
            <a:r>
              <a:rPr lang="fr-BE" dirty="0">
                <a:solidFill>
                  <a:srgbClr val="FFFFFF"/>
                </a:solidFill>
              </a:rPr>
              <a:t>Des </a:t>
            </a:r>
            <a:r>
              <a:rPr lang="fr-BE" dirty="0" smtClean="0">
                <a:solidFill>
                  <a:schemeClr val="bg1"/>
                </a:solidFill>
              </a:rPr>
              <a:t>coopérateurs</a:t>
            </a:r>
            <a:endParaRPr lang="fr-BE" dirty="0">
              <a:solidFill>
                <a:schemeClr val="bg1"/>
              </a:solidFill>
            </a:endParaRPr>
          </a:p>
        </p:txBody>
      </p:sp>
      <p:graphicFrame>
        <p:nvGraphicFramePr>
          <p:cNvPr id="5" name="Espace réservé du contenu 2">
            <a:extLst>
              <a:ext uri="{FF2B5EF4-FFF2-40B4-BE49-F238E27FC236}">
                <a16:creationId xmlns:a16="http://schemas.microsoft.com/office/drawing/2014/main" xmlns="" id="{A3947E45-BA29-4954-B5A0-056E28853906}"/>
              </a:ext>
            </a:extLst>
          </p:cNvPr>
          <p:cNvGraphicFramePr>
            <a:graphicFrameLocks noGrp="1"/>
          </p:cNvGraphicFramePr>
          <p:nvPr>
            <p:ph idx="1"/>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96188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F67459A-34D2-4530-A96E-0679D2F52676}"/>
              </a:ext>
            </a:extLst>
          </p:cNvPr>
          <p:cNvSpPr>
            <a:spLocks noGrp="1"/>
          </p:cNvSpPr>
          <p:nvPr>
            <p:ph type="title"/>
          </p:nvPr>
        </p:nvSpPr>
        <p:spPr>
          <a:xfrm>
            <a:off x="966952" y="1204108"/>
            <a:ext cx="2669406" cy="1781175"/>
          </a:xfrm>
          <a:solidFill>
            <a:schemeClr val="tx1"/>
          </a:solidFill>
        </p:spPr>
        <p:txBody>
          <a:bodyPr>
            <a:normAutofit/>
          </a:bodyPr>
          <a:lstStyle/>
          <a:p>
            <a:r>
              <a:rPr lang="fr-BE" sz="3000" dirty="0">
                <a:solidFill>
                  <a:schemeClr val="bg1"/>
                </a:solidFill>
              </a:rPr>
              <a:t>Des </a:t>
            </a:r>
            <a:r>
              <a:rPr lang="fr-BE" sz="3000" dirty="0" smtClean="0">
                <a:solidFill>
                  <a:schemeClr val="bg1"/>
                </a:solidFill>
              </a:rPr>
              <a:t>investissements</a:t>
            </a:r>
            <a:endParaRPr lang="fr-BE" sz="3000" dirty="0">
              <a:solidFill>
                <a:schemeClr val="bg1"/>
              </a:solidFill>
            </a:endParaRPr>
          </a:p>
        </p:txBody>
      </p:sp>
      <p:sp>
        <p:nvSpPr>
          <p:cNvPr id="3" name="Espace réservé du contenu 2">
            <a:extLst>
              <a:ext uri="{FF2B5EF4-FFF2-40B4-BE49-F238E27FC236}">
                <a16:creationId xmlns:a16="http://schemas.microsoft.com/office/drawing/2014/main" xmlns="" id="{4DDE3B64-6355-4679-ABD9-880E630EA5F0}"/>
              </a:ext>
            </a:extLst>
          </p:cNvPr>
          <p:cNvSpPr>
            <a:spLocks noGrp="1"/>
          </p:cNvSpPr>
          <p:nvPr>
            <p:ph idx="1"/>
          </p:nvPr>
        </p:nvSpPr>
        <p:spPr>
          <a:xfrm>
            <a:off x="966951" y="3355130"/>
            <a:ext cx="2669407" cy="2427333"/>
          </a:xfrm>
        </p:spPr>
        <p:txBody>
          <a:bodyPr>
            <a:normAutofit/>
          </a:bodyPr>
          <a:lstStyle/>
          <a:p>
            <a:r>
              <a:rPr lang="fr-BE" sz="1600" dirty="0"/>
              <a:t>À l ’économie</a:t>
            </a:r>
          </a:p>
          <a:p>
            <a:r>
              <a:rPr lang="fr-BE" sz="1600" dirty="0"/>
              <a:t>Avec les coopérateurs</a:t>
            </a:r>
          </a:p>
          <a:p>
            <a:r>
              <a:rPr lang="fr-BE" sz="1600" dirty="0"/>
              <a:t>Avec de l’aide :</a:t>
            </a:r>
          </a:p>
          <a:p>
            <a:pPr lvl="1"/>
            <a:r>
              <a:rPr lang="fr-BE" sz="1600" dirty="0" err="1"/>
              <a:t>Sowecsom</a:t>
            </a:r>
            <a:endParaRPr lang="fr-BE" sz="1600" dirty="0"/>
          </a:p>
          <a:p>
            <a:endParaRPr lang="fr-BE" sz="1600" dirty="0"/>
          </a:p>
        </p:txBody>
      </p:sp>
      <p:graphicFrame>
        <p:nvGraphicFramePr>
          <p:cNvPr id="5" name="Tableau 4">
            <a:extLst>
              <a:ext uri="{FF2B5EF4-FFF2-40B4-BE49-F238E27FC236}">
                <a16:creationId xmlns:a16="http://schemas.microsoft.com/office/drawing/2014/main" xmlns="" id="{9988EE1F-2663-4095-BFA2-048041E92FFD}"/>
              </a:ext>
            </a:extLst>
          </p:cNvPr>
          <p:cNvGraphicFramePr>
            <a:graphicFrameLocks noGrp="1"/>
          </p:cNvGraphicFramePr>
          <p:nvPr>
            <p:extLst/>
          </p:nvPr>
        </p:nvGraphicFramePr>
        <p:xfrm>
          <a:off x="4107367" y="952500"/>
          <a:ext cx="7584410" cy="5344121"/>
        </p:xfrm>
        <a:graphic>
          <a:graphicData uri="http://schemas.openxmlformats.org/drawingml/2006/table">
            <a:tbl>
              <a:tblPr>
                <a:tableStyleId>{8EC20E35-A176-4012-BC5E-935CFFF8708E}</a:tableStyleId>
              </a:tblPr>
              <a:tblGrid>
                <a:gridCol w="3522764">
                  <a:extLst>
                    <a:ext uri="{9D8B030D-6E8A-4147-A177-3AD203B41FA5}">
                      <a16:colId xmlns:a16="http://schemas.microsoft.com/office/drawing/2014/main" xmlns="" val="1497358122"/>
                    </a:ext>
                  </a:extLst>
                </a:gridCol>
                <a:gridCol w="586725">
                  <a:extLst>
                    <a:ext uri="{9D8B030D-6E8A-4147-A177-3AD203B41FA5}">
                      <a16:colId xmlns:a16="http://schemas.microsoft.com/office/drawing/2014/main" xmlns="" val="1772393129"/>
                    </a:ext>
                  </a:extLst>
                </a:gridCol>
                <a:gridCol w="919127">
                  <a:extLst>
                    <a:ext uri="{9D8B030D-6E8A-4147-A177-3AD203B41FA5}">
                      <a16:colId xmlns:a16="http://schemas.microsoft.com/office/drawing/2014/main" xmlns="" val="4140681933"/>
                    </a:ext>
                  </a:extLst>
                </a:gridCol>
                <a:gridCol w="1059520">
                  <a:extLst>
                    <a:ext uri="{9D8B030D-6E8A-4147-A177-3AD203B41FA5}">
                      <a16:colId xmlns:a16="http://schemas.microsoft.com/office/drawing/2014/main" xmlns="" val="1284711710"/>
                    </a:ext>
                  </a:extLst>
                </a:gridCol>
                <a:gridCol w="539197">
                  <a:extLst>
                    <a:ext uri="{9D8B030D-6E8A-4147-A177-3AD203B41FA5}">
                      <a16:colId xmlns:a16="http://schemas.microsoft.com/office/drawing/2014/main" xmlns="" val="3063584452"/>
                    </a:ext>
                  </a:extLst>
                </a:gridCol>
                <a:gridCol w="957077">
                  <a:extLst>
                    <a:ext uri="{9D8B030D-6E8A-4147-A177-3AD203B41FA5}">
                      <a16:colId xmlns:a16="http://schemas.microsoft.com/office/drawing/2014/main" xmlns="" val="268716820"/>
                    </a:ext>
                  </a:extLst>
                </a:gridCol>
              </a:tblGrid>
              <a:tr h="189673">
                <a:tc>
                  <a:txBody>
                    <a:bodyPr/>
                    <a:lstStyle/>
                    <a:p>
                      <a:pPr algn="l" fontAlgn="b"/>
                      <a:r>
                        <a:rPr lang="fr-BE" sz="1000" u="sng" strike="noStrike">
                          <a:effectLst/>
                        </a:rPr>
                        <a:t>Immobilisations corporelles</a:t>
                      </a:r>
                      <a:endParaRPr lang="fr-BE" sz="1000" b="1" i="0" u="sng"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sng" strike="noStrike">
                          <a:effectLst/>
                        </a:rPr>
                        <a:t>Qt</a:t>
                      </a:r>
                      <a:endParaRPr lang="fr-BE" sz="1000" b="1" i="0" u="sng"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sng" strike="noStrike">
                          <a:effectLst/>
                        </a:rPr>
                        <a:t>PxUnit</a:t>
                      </a:r>
                      <a:endParaRPr lang="fr-BE" sz="1000" b="1" i="0" u="sng"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Val.achat Htva</a:t>
                      </a:r>
                      <a:endParaRPr lang="fr-BE" sz="1000" b="1"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Tx Tva</a:t>
                      </a:r>
                      <a:endParaRPr lang="fr-BE" sz="1000" b="1"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fr-BE" sz="1000" u="none" strike="noStrike">
                          <a:effectLst/>
                        </a:rPr>
                        <a:t>Val TvaC</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1400947248"/>
                  </a:ext>
                </a:extLst>
              </a:tr>
              <a:tr h="222950">
                <a:tc>
                  <a:txBody>
                    <a:bodyPr/>
                    <a:lstStyle/>
                    <a:p>
                      <a:pPr algn="l" fontAlgn="b"/>
                      <a:r>
                        <a:rPr lang="fr-BE" sz="1200" u="none" strike="noStrike">
                          <a:effectLst/>
                        </a:rPr>
                        <a:t>Totaux généraux</a:t>
                      </a:r>
                      <a:endParaRPr lang="fr-BE" sz="1200" b="0" i="0" u="none" strike="noStrike">
                        <a:solidFill>
                          <a:srgbClr val="FF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200" u="none" strike="noStrike">
                          <a:effectLst/>
                        </a:rPr>
                        <a:t>14.101,80 </a:t>
                      </a:r>
                      <a:endParaRPr lang="fr-BE" sz="1200" b="1" i="0" u="none" strike="noStrike">
                        <a:solidFill>
                          <a:srgbClr val="00B050"/>
                        </a:solidFill>
                        <a:effectLst/>
                        <a:latin typeface="Arial Narrow" panose="020B0606020202030204" pitchFamily="34" charset="0"/>
                      </a:endParaRPr>
                    </a:p>
                  </a:txBody>
                  <a:tcPr marL="0" marR="0" marT="0" marB="0" anchor="b"/>
                </a:tc>
                <a:tc>
                  <a:txBody>
                    <a:bodyPr/>
                    <a:lstStyle/>
                    <a:p>
                      <a:pPr algn="r" fontAlgn="b"/>
                      <a:r>
                        <a:rPr lang="fr-BE" sz="1200" u="none" strike="noStrike">
                          <a:effectLst/>
                        </a:rPr>
                        <a:t> </a:t>
                      </a:r>
                      <a:endParaRPr lang="fr-BE" sz="1200" b="1" i="0" u="none" strike="noStrike">
                        <a:solidFill>
                          <a:srgbClr val="00B05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17.063,18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509921959"/>
                  </a:ext>
                </a:extLst>
              </a:tr>
              <a:tr h="189673">
                <a:tc>
                  <a:txBody>
                    <a:bodyPr/>
                    <a:lstStyle/>
                    <a:p>
                      <a:pPr algn="l" fontAlgn="b"/>
                      <a:r>
                        <a:rPr lang="fr-BE" sz="1000" u="none" strike="noStrike">
                          <a:effectLst/>
                        </a:rPr>
                        <a:t> </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 </a:t>
                      </a:r>
                      <a:endParaRPr lang="fr-BE" sz="1000" b="1"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 </a:t>
                      </a:r>
                      <a:endParaRPr lang="fr-BE" sz="1000" b="1"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700" u="none" strike="noStrike">
                          <a:effectLst/>
                        </a:rPr>
                        <a:t> </a:t>
                      </a:r>
                      <a:endParaRPr lang="fr-BE" sz="7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2755104095"/>
                  </a:ext>
                </a:extLst>
              </a:tr>
              <a:tr h="189673">
                <a:tc>
                  <a:txBody>
                    <a:bodyPr/>
                    <a:lstStyle/>
                    <a:p>
                      <a:pPr algn="l" fontAlgn="b"/>
                      <a:r>
                        <a:rPr lang="fr-BE" sz="1000" u="none" strike="noStrike">
                          <a:effectLst/>
                        </a:rPr>
                        <a:t> </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3.550,00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4.295,50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171423811"/>
                  </a:ext>
                </a:extLst>
              </a:tr>
              <a:tr h="189673">
                <a:tc>
                  <a:txBody>
                    <a:bodyPr/>
                    <a:lstStyle/>
                    <a:p>
                      <a:pPr algn="l" fontAlgn="b"/>
                      <a:r>
                        <a:rPr lang="fr-BE" sz="1000" u="none" strike="noStrike">
                          <a:effectLst/>
                        </a:rPr>
                        <a:t>Installation et adaptation design de l'e-shop</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1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650,00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650,00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786,50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2987290959"/>
                  </a:ext>
                </a:extLst>
              </a:tr>
              <a:tr h="189673">
                <a:tc>
                  <a:txBody>
                    <a:bodyPr/>
                    <a:lstStyle/>
                    <a:p>
                      <a:pPr algn="l" fontAlgn="b"/>
                      <a:r>
                        <a:rPr lang="fr-BE" sz="1000" u="none" strike="noStrike">
                          <a:effectLst/>
                        </a:rPr>
                        <a:t>Création site</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1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1.000,00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1.000,00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1.210,00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802122900"/>
                  </a:ext>
                </a:extLst>
              </a:tr>
              <a:tr h="189673">
                <a:tc>
                  <a:txBody>
                    <a:bodyPr/>
                    <a:lstStyle/>
                    <a:p>
                      <a:pPr algn="l" fontAlgn="b"/>
                      <a:r>
                        <a:rPr lang="fr-BE" sz="1000" u="none" strike="noStrike">
                          <a:effectLst/>
                        </a:rPr>
                        <a:t>Bureau : Imprimante</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1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400,00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400,00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484,00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830103673"/>
                  </a:ext>
                </a:extLst>
              </a:tr>
              <a:tr h="189673">
                <a:tc>
                  <a:txBody>
                    <a:bodyPr/>
                    <a:lstStyle/>
                    <a:p>
                      <a:pPr algn="l" fontAlgn="b"/>
                      <a:r>
                        <a:rPr lang="fr-BE" sz="1000" u="none" strike="noStrike">
                          <a:effectLst/>
                        </a:rPr>
                        <a:t>Bureau : PC</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2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600,00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1.200,00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1.452,00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839893287"/>
                  </a:ext>
                </a:extLst>
              </a:tr>
              <a:tr h="189673">
                <a:tc>
                  <a:txBody>
                    <a:bodyPr/>
                    <a:lstStyle/>
                    <a:p>
                      <a:pPr algn="l" fontAlgn="b"/>
                      <a:r>
                        <a:rPr lang="fr-BE" sz="1000" u="none" strike="noStrike">
                          <a:effectLst/>
                        </a:rPr>
                        <a:t>Bureau : bureaux</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2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0,00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849400067"/>
                  </a:ext>
                </a:extLst>
              </a:tr>
              <a:tr h="189673">
                <a:tc>
                  <a:txBody>
                    <a:bodyPr/>
                    <a:lstStyle/>
                    <a:p>
                      <a:pPr algn="l" fontAlgn="b"/>
                      <a:r>
                        <a:rPr lang="fr-BE" sz="1000" u="none" strike="noStrike">
                          <a:effectLst/>
                        </a:rPr>
                        <a:t>Bureau : table</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1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0,00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1017830609"/>
                  </a:ext>
                </a:extLst>
              </a:tr>
              <a:tr h="189673">
                <a:tc>
                  <a:txBody>
                    <a:bodyPr/>
                    <a:lstStyle/>
                    <a:p>
                      <a:pPr algn="l" fontAlgn="b"/>
                      <a:r>
                        <a:rPr lang="fr-BE" sz="1000" u="none" strike="noStrike">
                          <a:effectLst/>
                        </a:rPr>
                        <a:t>Bureau : chaises</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4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0,00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436827304"/>
                  </a:ext>
                </a:extLst>
              </a:tr>
              <a:tr h="189673">
                <a:tc>
                  <a:txBody>
                    <a:bodyPr/>
                    <a:lstStyle/>
                    <a:p>
                      <a:pPr algn="l" fontAlgn="b"/>
                      <a:r>
                        <a:rPr lang="fr-BE" sz="1000" u="none" strike="noStrike">
                          <a:effectLst/>
                        </a:rPr>
                        <a:t>Accueil  cafetières table chaises musique</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1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300,00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300,00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363,00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1374071441"/>
                  </a:ext>
                </a:extLst>
              </a:tr>
              <a:tr h="189673">
                <a:tc>
                  <a:txBody>
                    <a:bodyPr/>
                    <a:lstStyle/>
                    <a:p>
                      <a:pPr algn="l" fontAlgn="b"/>
                      <a:r>
                        <a:rPr lang="fr-BE" sz="1000" u="none" strike="noStrike">
                          <a:effectLst/>
                        </a:rPr>
                        <a:t>Caisses cautionnées</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0,00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546667990"/>
                  </a:ext>
                </a:extLst>
              </a:tr>
              <a:tr h="189673">
                <a:tc>
                  <a:txBody>
                    <a:bodyPr/>
                    <a:lstStyle/>
                    <a:p>
                      <a:pPr algn="l" fontAlgn="b"/>
                      <a:r>
                        <a:rPr lang="fr-BE" sz="1000" u="none" strike="noStrike">
                          <a:effectLst/>
                        </a:rPr>
                        <a:t> </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fr-BE" sz="1000" u="none" strike="noStrike">
                          <a:effectLst/>
                        </a:rPr>
                        <a:t>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2973479719"/>
                  </a:ext>
                </a:extLst>
              </a:tr>
              <a:tr h="189673">
                <a:tc>
                  <a:txBody>
                    <a:bodyPr/>
                    <a:lstStyle/>
                    <a:p>
                      <a:pPr algn="l" fontAlgn="b"/>
                      <a:r>
                        <a:rPr lang="fr-BE" sz="1000" u="none" strike="noStrike">
                          <a:effectLst/>
                        </a:rPr>
                        <a:t> </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3.641,80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4.406,58 </a:t>
                      </a:r>
                      <a:endParaRPr lang="fr-BE" sz="1000" b="1" i="0" u="none" strike="noStrike">
                        <a:solidFill>
                          <a:srgbClr val="FF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550618529"/>
                  </a:ext>
                </a:extLst>
              </a:tr>
              <a:tr h="189673">
                <a:tc>
                  <a:txBody>
                    <a:bodyPr/>
                    <a:lstStyle/>
                    <a:p>
                      <a:pPr algn="l" fontAlgn="b"/>
                      <a:r>
                        <a:rPr lang="fr-BE" sz="1000" u="none" strike="noStrike">
                          <a:effectLst/>
                        </a:rPr>
                        <a:t>Chariots à dossier fixe</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2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168,90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337,80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408,74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1107018283"/>
                  </a:ext>
                </a:extLst>
              </a:tr>
              <a:tr h="189673">
                <a:tc>
                  <a:txBody>
                    <a:bodyPr/>
                    <a:lstStyle/>
                    <a:p>
                      <a:pPr algn="l" fontAlgn="b"/>
                      <a:r>
                        <a:rPr lang="fr-BE" sz="1000" u="none" strike="noStrike" dirty="0">
                          <a:effectLst/>
                        </a:rPr>
                        <a:t>Frigos</a:t>
                      </a:r>
                      <a:endParaRPr lang="fr-BE" sz="1000" b="0"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3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500,00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1.500,00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1.815,00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4101796858"/>
                  </a:ext>
                </a:extLst>
              </a:tr>
              <a:tr h="189673">
                <a:tc>
                  <a:txBody>
                    <a:bodyPr/>
                    <a:lstStyle/>
                    <a:p>
                      <a:pPr algn="l" fontAlgn="b"/>
                      <a:r>
                        <a:rPr lang="fr-BE" sz="1000" u="none" strike="noStrike">
                          <a:effectLst/>
                        </a:rPr>
                        <a:t>Congélateur</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1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400,00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400,00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484,00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4082215319"/>
                  </a:ext>
                </a:extLst>
              </a:tr>
              <a:tr h="189673">
                <a:tc>
                  <a:txBody>
                    <a:bodyPr/>
                    <a:lstStyle/>
                    <a:p>
                      <a:pPr algn="l" fontAlgn="b"/>
                      <a:r>
                        <a:rPr lang="fr-BE" sz="1000" u="none" strike="noStrike">
                          <a:effectLst/>
                        </a:rPr>
                        <a:t>Diables</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2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167,00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334,00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404,14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3360541981"/>
                  </a:ext>
                </a:extLst>
              </a:tr>
              <a:tr h="189673">
                <a:tc>
                  <a:txBody>
                    <a:bodyPr/>
                    <a:lstStyle/>
                    <a:p>
                      <a:pPr algn="l" fontAlgn="b"/>
                      <a:r>
                        <a:rPr lang="fr-BE" sz="1000" u="none" strike="noStrike">
                          <a:effectLst/>
                        </a:rPr>
                        <a:t>Paniers distribution double jeu</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200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2,00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400,00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484,00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3206748807"/>
                  </a:ext>
                </a:extLst>
              </a:tr>
              <a:tr h="189673">
                <a:tc>
                  <a:txBody>
                    <a:bodyPr/>
                    <a:lstStyle/>
                    <a:p>
                      <a:pPr algn="l" fontAlgn="b"/>
                      <a:r>
                        <a:rPr lang="fr-BE" sz="1000" u="none" strike="noStrike">
                          <a:effectLst/>
                        </a:rPr>
                        <a:t>Bac isotherme 40x60x43,5 Tspt Pts relais</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5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134,00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670,00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810,70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2784618672"/>
                  </a:ext>
                </a:extLst>
              </a:tr>
              <a:tr h="189673">
                <a:tc>
                  <a:txBody>
                    <a:bodyPr/>
                    <a:lstStyle/>
                    <a:p>
                      <a:pPr algn="l" fontAlgn="b"/>
                      <a:r>
                        <a:rPr lang="fr-BE" sz="1000" u="none" strike="noStrike">
                          <a:effectLst/>
                        </a:rPr>
                        <a:t> </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l" fontAlgn="b"/>
                      <a:r>
                        <a:rPr lang="fr-BE" sz="1000" u="none" strike="noStrike">
                          <a:effectLst/>
                        </a:rPr>
                        <a:t>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2326016971"/>
                  </a:ext>
                </a:extLst>
              </a:tr>
              <a:tr h="189673">
                <a:tc>
                  <a:txBody>
                    <a:bodyPr/>
                    <a:lstStyle/>
                    <a:p>
                      <a:pPr algn="l" fontAlgn="b"/>
                      <a:r>
                        <a:rPr lang="fr-BE" sz="1000" u="none" strike="noStrike">
                          <a:effectLst/>
                        </a:rPr>
                        <a:t> </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5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dirty="0">
                          <a:effectLst/>
                        </a:rPr>
                        <a:t>6.910,00</a:t>
                      </a:r>
                      <a:endParaRPr lang="fr-BE" sz="1000" b="0" i="0" u="none" strike="noStrike" dirty="0">
                        <a:solidFill>
                          <a:srgbClr val="000000"/>
                        </a:solidFill>
                        <a:effectLst/>
                        <a:latin typeface="Arial Narrow" panose="020B0606020202030204" pitchFamily="34" charset="0"/>
                      </a:endParaRPr>
                    </a:p>
                  </a:txBody>
                  <a:tcPr marL="0" marR="0" marT="0" marB="0" anchor="b"/>
                </a:tc>
                <a:tc>
                  <a:txBody>
                    <a:bodyPr/>
                    <a:lstStyle/>
                    <a:p>
                      <a:pPr algn="l" fontAlgn="b"/>
                      <a:r>
                        <a:rPr lang="fr-BE" sz="1000" u="none" strike="noStrike">
                          <a:effectLst/>
                        </a:rPr>
                        <a:t>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8.361,10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4248365436"/>
                  </a:ext>
                </a:extLst>
              </a:tr>
              <a:tr h="189673">
                <a:tc>
                  <a:txBody>
                    <a:bodyPr/>
                    <a:lstStyle/>
                    <a:p>
                      <a:pPr algn="l" fontAlgn="b"/>
                      <a:r>
                        <a:rPr lang="fr-BE" sz="1000" u="none" strike="noStrike">
                          <a:effectLst/>
                        </a:rPr>
                        <a:t>Congélateur</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5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400,00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2.000,00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2.420,00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947514705"/>
                  </a:ext>
                </a:extLst>
              </a:tr>
              <a:tr h="189673">
                <a:tc>
                  <a:txBody>
                    <a:bodyPr/>
                    <a:lstStyle/>
                    <a:p>
                      <a:pPr algn="l" fontAlgn="b"/>
                      <a:r>
                        <a:rPr lang="fr-BE" sz="1000" u="none" strike="noStrike">
                          <a:effectLst/>
                        </a:rPr>
                        <a:t>Frigos</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5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500,00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2.500,00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3.025,00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3089685301"/>
                  </a:ext>
                </a:extLst>
              </a:tr>
              <a:tr h="189673">
                <a:tc>
                  <a:txBody>
                    <a:bodyPr/>
                    <a:lstStyle/>
                    <a:p>
                      <a:pPr algn="l" fontAlgn="b"/>
                      <a:r>
                        <a:rPr lang="fr-BE" sz="1000" u="none" strike="noStrike">
                          <a:effectLst/>
                        </a:rPr>
                        <a:t>Diable</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5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167,00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835,00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1.010,35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292052247"/>
                  </a:ext>
                </a:extLst>
              </a:tr>
              <a:tr h="189673">
                <a:tc>
                  <a:txBody>
                    <a:bodyPr/>
                    <a:lstStyle/>
                    <a:p>
                      <a:pPr algn="l" fontAlgn="b"/>
                      <a:r>
                        <a:rPr lang="fr-BE" sz="1000" u="none" strike="noStrike">
                          <a:effectLst/>
                        </a:rPr>
                        <a:t>Caisse </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5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15,00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75,00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90,75 </a:t>
                      </a:r>
                      <a:endParaRPr lang="fr-BE" sz="1000" b="1"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1816696349"/>
                  </a:ext>
                </a:extLst>
              </a:tr>
              <a:tr h="189673">
                <a:tc>
                  <a:txBody>
                    <a:bodyPr/>
                    <a:lstStyle/>
                    <a:p>
                      <a:pPr algn="l" fontAlgn="b"/>
                      <a:r>
                        <a:rPr lang="fr-BE" sz="1000" u="none" strike="noStrike">
                          <a:effectLst/>
                        </a:rPr>
                        <a:t>Accueil  cafetières table chaises musique</a:t>
                      </a:r>
                      <a:endParaRPr lang="fr-BE" sz="10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fr-BE" sz="1000" u="none" strike="noStrike">
                          <a:effectLst/>
                        </a:rPr>
                        <a:t>      5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ctr" fontAlgn="b"/>
                      <a:r>
                        <a:rPr lang="fr-BE" sz="1000" u="none" strike="noStrike">
                          <a:effectLst/>
                        </a:rPr>
                        <a:t>     300,00   </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1.500,00</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a:effectLst/>
                        </a:rPr>
                        <a:t>21%</a:t>
                      </a:r>
                      <a:endParaRPr lang="fr-BE" sz="1000" b="0" i="0" u="none" strike="noStrike">
                        <a:solidFill>
                          <a:srgbClr val="000000"/>
                        </a:solidFill>
                        <a:effectLst/>
                        <a:latin typeface="Arial Narrow" panose="020B0606020202030204" pitchFamily="34" charset="0"/>
                      </a:endParaRPr>
                    </a:p>
                  </a:txBody>
                  <a:tcPr marL="0" marR="0" marT="0" marB="0" anchor="b"/>
                </a:tc>
                <a:tc>
                  <a:txBody>
                    <a:bodyPr/>
                    <a:lstStyle/>
                    <a:p>
                      <a:pPr algn="r" fontAlgn="b"/>
                      <a:r>
                        <a:rPr lang="fr-BE" sz="1000" u="none" strike="noStrike" dirty="0">
                          <a:effectLst/>
                        </a:rPr>
                        <a:t>1.815,00 </a:t>
                      </a:r>
                      <a:endParaRPr lang="fr-BE" sz="1000" b="1"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1558591088"/>
                  </a:ext>
                </a:extLst>
              </a:tr>
            </a:tbl>
          </a:graphicData>
        </a:graphic>
      </p:graphicFrame>
    </p:spTree>
    <p:extLst>
      <p:ext uri="{BB962C8B-B14F-4D97-AF65-F5344CB8AC3E}">
        <p14:creationId xmlns:p14="http://schemas.microsoft.com/office/powerpoint/2010/main" val="12915495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F67459A-34D2-4530-A96E-0679D2F52676}"/>
              </a:ext>
            </a:extLst>
          </p:cNvPr>
          <p:cNvSpPr>
            <a:spLocks noGrp="1"/>
          </p:cNvSpPr>
          <p:nvPr>
            <p:ph type="title"/>
          </p:nvPr>
        </p:nvSpPr>
        <p:spPr>
          <a:xfrm>
            <a:off x="643468" y="510117"/>
            <a:ext cx="3363974" cy="1597315"/>
          </a:xfrm>
          <a:solidFill>
            <a:schemeClr val="tx1"/>
          </a:solidFill>
          <a:ln w="19050">
            <a:solidFill>
              <a:schemeClr val="bg1"/>
            </a:solidFill>
          </a:ln>
        </p:spPr>
        <p:txBody>
          <a:bodyPr wrap="square">
            <a:normAutofit/>
          </a:bodyPr>
          <a:lstStyle/>
          <a:p>
            <a:pPr algn="ctr"/>
            <a:r>
              <a:rPr lang="fr-BE" sz="2800" dirty="0">
                <a:solidFill>
                  <a:schemeClr val="bg1"/>
                </a:solidFill>
              </a:rPr>
              <a:t>Des dépenses</a:t>
            </a:r>
          </a:p>
        </p:txBody>
      </p:sp>
      <p:sp>
        <p:nvSpPr>
          <p:cNvPr id="3" name="Espace réservé du contenu 2">
            <a:extLst>
              <a:ext uri="{FF2B5EF4-FFF2-40B4-BE49-F238E27FC236}">
                <a16:creationId xmlns:a16="http://schemas.microsoft.com/office/drawing/2014/main" xmlns="" id="{4DDE3B64-6355-4679-ABD9-880E630EA5F0}"/>
              </a:ext>
            </a:extLst>
          </p:cNvPr>
          <p:cNvSpPr>
            <a:spLocks noGrp="1"/>
          </p:cNvSpPr>
          <p:nvPr>
            <p:ph idx="1"/>
          </p:nvPr>
        </p:nvSpPr>
        <p:spPr>
          <a:xfrm>
            <a:off x="643468" y="2638044"/>
            <a:ext cx="3363974" cy="3415622"/>
          </a:xfrm>
          <a:solidFill>
            <a:schemeClr val="tx1"/>
          </a:solidFill>
        </p:spPr>
        <p:txBody>
          <a:bodyPr>
            <a:normAutofit/>
          </a:bodyPr>
          <a:lstStyle/>
          <a:p>
            <a:r>
              <a:rPr lang="fr-BE" sz="2000" dirty="0">
                <a:solidFill>
                  <a:schemeClr val="bg1"/>
                </a:solidFill>
              </a:rPr>
              <a:t>15 mois d’exercice</a:t>
            </a:r>
          </a:p>
          <a:p>
            <a:r>
              <a:rPr lang="fr-BE" sz="2000" dirty="0">
                <a:solidFill>
                  <a:schemeClr val="bg1"/>
                </a:solidFill>
              </a:rPr>
              <a:t>À l’économie  !!!</a:t>
            </a:r>
          </a:p>
          <a:p>
            <a:r>
              <a:rPr lang="fr-BE" sz="2000" dirty="0">
                <a:solidFill>
                  <a:schemeClr val="bg1"/>
                </a:solidFill>
              </a:rPr>
              <a:t>Avec de l’aide :</a:t>
            </a:r>
          </a:p>
          <a:p>
            <a:pPr lvl="1"/>
            <a:r>
              <a:rPr lang="fr-BE" sz="2000" dirty="0">
                <a:solidFill>
                  <a:schemeClr val="bg1"/>
                </a:solidFill>
              </a:rPr>
              <a:t>Des volontaires</a:t>
            </a:r>
          </a:p>
          <a:p>
            <a:pPr lvl="1"/>
            <a:r>
              <a:rPr lang="fr-BE" sz="2000" dirty="0">
                <a:solidFill>
                  <a:schemeClr val="bg1"/>
                </a:solidFill>
              </a:rPr>
              <a:t>IMS</a:t>
            </a:r>
          </a:p>
          <a:p>
            <a:pPr lvl="1"/>
            <a:r>
              <a:rPr lang="fr-BE" sz="2000" dirty="0">
                <a:solidFill>
                  <a:schemeClr val="bg1"/>
                </a:solidFill>
              </a:rPr>
              <a:t>GAL </a:t>
            </a:r>
          </a:p>
          <a:p>
            <a:endParaRPr lang="fr-BE" sz="2000" dirty="0">
              <a:solidFill>
                <a:schemeClr val="bg1"/>
              </a:solidFill>
            </a:endParaRPr>
          </a:p>
        </p:txBody>
      </p:sp>
      <p:graphicFrame>
        <p:nvGraphicFramePr>
          <p:cNvPr id="6" name="Tableau 5">
            <a:extLst>
              <a:ext uri="{FF2B5EF4-FFF2-40B4-BE49-F238E27FC236}">
                <a16:creationId xmlns:a16="http://schemas.microsoft.com/office/drawing/2014/main" xmlns="" id="{FD307914-2093-4627-941B-41CA4B36B0B8}"/>
              </a:ext>
            </a:extLst>
          </p:cNvPr>
          <p:cNvGraphicFramePr>
            <a:graphicFrameLocks noGrp="1"/>
          </p:cNvGraphicFramePr>
          <p:nvPr>
            <p:extLst/>
          </p:nvPr>
        </p:nvGraphicFramePr>
        <p:xfrm>
          <a:off x="5775768" y="324090"/>
          <a:ext cx="5772765" cy="6238750"/>
        </p:xfrm>
        <a:graphic>
          <a:graphicData uri="http://schemas.openxmlformats.org/drawingml/2006/table">
            <a:tbl>
              <a:tblPr>
                <a:tableStyleId>{69012ECD-51FC-41F1-AA8D-1B2483CD663E}</a:tableStyleId>
              </a:tblPr>
              <a:tblGrid>
                <a:gridCol w="3062445">
                  <a:extLst>
                    <a:ext uri="{9D8B030D-6E8A-4147-A177-3AD203B41FA5}">
                      <a16:colId xmlns:a16="http://schemas.microsoft.com/office/drawing/2014/main" xmlns="" val="1146525921"/>
                    </a:ext>
                  </a:extLst>
                </a:gridCol>
                <a:gridCol w="880617">
                  <a:extLst>
                    <a:ext uri="{9D8B030D-6E8A-4147-A177-3AD203B41FA5}">
                      <a16:colId xmlns:a16="http://schemas.microsoft.com/office/drawing/2014/main" xmlns="" val="501225668"/>
                    </a:ext>
                  </a:extLst>
                </a:gridCol>
                <a:gridCol w="841186">
                  <a:extLst>
                    <a:ext uri="{9D8B030D-6E8A-4147-A177-3AD203B41FA5}">
                      <a16:colId xmlns:a16="http://schemas.microsoft.com/office/drawing/2014/main" xmlns="" val="3774618785"/>
                    </a:ext>
                  </a:extLst>
                </a:gridCol>
                <a:gridCol w="988517">
                  <a:extLst>
                    <a:ext uri="{9D8B030D-6E8A-4147-A177-3AD203B41FA5}">
                      <a16:colId xmlns:a16="http://schemas.microsoft.com/office/drawing/2014/main" xmlns="" val="1188728270"/>
                    </a:ext>
                  </a:extLst>
                </a:gridCol>
              </a:tblGrid>
              <a:tr h="201250">
                <a:tc>
                  <a:txBody>
                    <a:bodyPr/>
                    <a:lstStyle/>
                    <a:p>
                      <a:pPr algn="ctr" fontAlgn="b"/>
                      <a:r>
                        <a:rPr lang="fr-BE" sz="1000" u="none" strike="noStrike">
                          <a:effectLst/>
                        </a:rPr>
                        <a:t>Intitulé</a:t>
                      </a:r>
                      <a:endParaRPr lang="fr-BE" sz="10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Montant</a:t>
                      </a:r>
                      <a:endParaRPr lang="fr-BE" sz="10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Fréquence</a:t>
                      </a:r>
                      <a:endParaRPr lang="fr-BE" sz="10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Coût Ex. 1</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587263588"/>
                  </a:ext>
                </a:extLst>
              </a:tr>
              <a:tr h="201250">
                <a:tc>
                  <a:txBody>
                    <a:bodyPr/>
                    <a:lstStyle/>
                    <a:p>
                      <a:pPr algn="ctr" fontAlgn="b"/>
                      <a:r>
                        <a:rPr lang="fr-BE" sz="1000" u="none" strike="noStrike">
                          <a:effectLst/>
                        </a:rPr>
                        <a:t>TOTAL Général</a:t>
                      </a:r>
                      <a:endParaRPr lang="fr-BE" sz="10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highlight>
                            <a:srgbClr val="FFFF00"/>
                          </a:highlight>
                        </a:rPr>
                        <a:t>23.349,00</a:t>
                      </a:r>
                      <a:endParaRPr lang="fr-BE" sz="1000" b="1" i="0" u="none" strike="noStrike">
                        <a:solidFill>
                          <a:srgbClr val="FF0000"/>
                        </a:solidFill>
                        <a:effectLst/>
                        <a:highlight>
                          <a:srgbClr val="FFFF00"/>
                        </a:highlight>
                        <a:latin typeface="Calibri" panose="020F0502020204030204" pitchFamily="34" charset="0"/>
                      </a:endParaRPr>
                    </a:p>
                  </a:txBody>
                  <a:tcPr marL="0" marR="0" marT="0" marB="0" anchor="b"/>
                </a:tc>
                <a:tc>
                  <a:txBody>
                    <a:bodyPr/>
                    <a:lstStyle/>
                    <a:p>
                      <a:pPr algn="ctr" fontAlgn="b"/>
                      <a:r>
                        <a:rPr lang="fr-BE" sz="1000" u="none" strike="noStrike">
                          <a:effectLst/>
                          <a:highlight>
                            <a:srgbClr val="FFFF00"/>
                          </a:highlight>
                        </a:rPr>
                        <a:t>1556,6</a:t>
                      </a:r>
                      <a:endParaRPr lang="fr-BE" sz="1000" b="1" i="0" u="none" strike="noStrike">
                        <a:solidFill>
                          <a:srgbClr val="000000"/>
                        </a:solidFill>
                        <a:effectLst/>
                        <a:highlight>
                          <a:srgbClr val="FFFF00"/>
                        </a:highlight>
                        <a:latin typeface="Calibri" panose="020F0502020204030204" pitchFamily="34" charset="0"/>
                      </a:endParaRPr>
                    </a:p>
                  </a:txBody>
                  <a:tcPr marL="0" marR="0" marT="0" marB="0" anchor="b"/>
                </a:tc>
                <a:tc>
                  <a:txBody>
                    <a:bodyPr/>
                    <a:lstStyle/>
                    <a:p>
                      <a:pPr algn="ctr" fontAlgn="b"/>
                      <a:r>
                        <a:rPr lang="fr-BE" sz="1000" u="none" strike="noStrike">
                          <a:effectLst/>
                        </a:rPr>
                        <a:t>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662790629"/>
                  </a:ext>
                </a:extLst>
              </a:tr>
              <a:tr h="201250">
                <a:tc>
                  <a:txBody>
                    <a:bodyPr/>
                    <a:lstStyle/>
                    <a:p>
                      <a:pPr algn="l" fontAlgn="b"/>
                      <a:r>
                        <a:rPr lang="fr-BE" sz="1000" u="none" strike="noStrike">
                          <a:effectLst/>
                          <a:highlight>
                            <a:srgbClr val="FFFF00"/>
                          </a:highlight>
                        </a:rPr>
                        <a:t>Frais généraux liés</a:t>
                      </a:r>
                      <a:endParaRPr lang="fr-BE" sz="1000" b="0" i="0" u="none" strike="noStrike">
                        <a:solidFill>
                          <a:srgbClr val="000000"/>
                        </a:solidFill>
                        <a:effectLst/>
                        <a:highlight>
                          <a:srgbClr val="FFFF00"/>
                        </a:highlight>
                        <a:latin typeface="Calibri" panose="020F0502020204030204" pitchFamily="34" charset="0"/>
                      </a:endParaRPr>
                    </a:p>
                  </a:txBody>
                  <a:tcPr marL="0" marR="0" marT="0" marB="0" anchor="b"/>
                </a:tc>
                <a:tc>
                  <a:txBody>
                    <a:bodyPr/>
                    <a:lstStyle/>
                    <a:p>
                      <a:pPr algn="r" fontAlgn="b"/>
                      <a:r>
                        <a:rPr lang="fr-BE" sz="1000" u="none" strike="noStrike">
                          <a:effectLst/>
                          <a:highlight>
                            <a:srgbClr val="FFFF00"/>
                          </a:highlight>
                        </a:rPr>
                        <a:t>3.697,50</a:t>
                      </a:r>
                      <a:endParaRPr lang="fr-BE" sz="1000" b="0" i="0" u="none" strike="noStrike">
                        <a:solidFill>
                          <a:srgbClr val="FF0000"/>
                        </a:solidFill>
                        <a:effectLst/>
                        <a:highlight>
                          <a:srgbClr val="FFFF00"/>
                        </a:highlight>
                        <a:latin typeface="Calibri" panose="020F0502020204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779201583"/>
                  </a:ext>
                </a:extLst>
              </a:tr>
              <a:tr h="201250">
                <a:tc>
                  <a:txBody>
                    <a:bodyPr/>
                    <a:lstStyle/>
                    <a:p>
                      <a:pPr algn="l" fontAlgn="b"/>
                      <a:r>
                        <a:rPr lang="fr-BE" sz="1000" u="none" strike="noStrike">
                          <a:effectLst/>
                          <a:highlight>
                            <a:srgbClr val="C0C0C0"/>
                          </a:highlight>
                        </a:rPr>
                        <a:t>Charges liées aux ACHATS</a:t>
                      </a:r>
                      <a:endParaRPr lang="fr-BE" sz="1000" b="0" i="0" u="none" strike="noStrike">
                        <a:solidFill>
                          <a:srgbClr val="000000"/>
                        </a:solidFill>
                        <a:effectLst/>
                        <a:highlight>
                          <a:srgbClr val="C0C0C0"/>
                        </a:highlight>
                        <a:latin typeface="Calibri" panose="020F0502020204030204" pitchFamily="34" charset="0"/>
                      </a:endParaRPr>
                    </a:p>
                  </a:txBody>
                  <a:tcPr marL="0" marR="0" marT="0" marB="0" anchor="b"/>
                </a:tc>
                <a:tc>
                  <a:txBody>
                    <a:bodyPr/>
                    <a:lstStyle/>
                    <a:p>
                      <a:pPr algn="r" fontAlgn="b"/>
                      <a:r>
                        <a:rPr lang="fr-BE" sz="1000" u="none" strike="noStrike">
                          <a:effectLst/>
                        </a:rPr>
                        <a:t>1.500,00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717707337"/>
                  </a:ext>
                </a:extLst>
              </a:tr>
              <a:tr h="201250">
                <a:tc>
                  <a:txBody>
                    <a:bodyPr/>
                    <a:lstStyle/>
                    <a:p>
                      <a:pPr algn="l" fontAlgn="b"/>
                      <a:r>
                        <a:rPr lang="fr-BE" sz="1000" u="none" strike="noStrike">
                          <a:effectLst/>
                        </a:rPr>
                        <a:t>Frais de transports sur achats</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100,00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1.500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03140016"/>
                  </a:ext>
                </a:extLst>
              </a:tr>
              <a:tr h="201250">
                <a:tc>
                  <a:txBody>
                    <a:bodyPr/>
                    <a:lstStyle/>
                    <a:p>
                      <a:pPr algn="l" fontAlgn="b"/>
                      <a:r>
                        <a:rPr lang="fr-BE" sz="1000" u="none" strike="noStrike">
                          <a:effectLst/>
                          <a:highlight>
                            <a:srgbClr val="C0C0C0"/>
                          </a:highlight>
                        </a:rPr>
                        <a:t>Charges opérationnelles &amp; liées aux VENTES</a:t>
                      </a:r>
                      <a:endParaRPr lang="fr-BE" sz="1000" b="0" i="0" u="none" strike="noStrike">
                        <a:solidFill>
                          <a:srgbClr val="000000"/>
                        </a:solidFill>
                        <a:effectLst/>
                        <a:highlight>
                          <a:srgbClr val="C0C0C0"/>
                        </a:highlight>
                        <a:latin typeface="Calibri" panose="020F0502020204030204" pitchFamily="34" charset="0"/>
                      </a:endParaRPr>
                    </a:p>
                  </a:txBody>
                  <a:tcPr marL="0" marR="0" marT="0" marB="0" anchor="b"/>
                </a:tc>
                <a:tc>
                  <a:txBody>
                    <a:bodyPr/>
                    <a:lstStyle/>
                    <a:p>
                      <a:pPr algn="r" fontAlgn="b"/>
                      <a:r>
                        <a:rPr lang="fr-BE" sz="1000" u="none" strike="noStrike">
                          <a:effectLst/>
                        </a:rPr>
                        <a:t>2.197,50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013147093"/>
                  </a:ext>
                </a:extLst>
              </a:tr>
              <a:tr h="201250">
                <a:tc>
                  <a:txBody>
                    <a:bodyPr/>
                    <a:lstStyle/>
                    <a:p>
                      <a:pPr algn="l" fontAlgn="b"/>
                      <a:r>
                        <a:rPr lang="fr-BE" sz="1000" u="none" strike="noStrike">
                          <a:effectLst/>
                        </a:rPr>
                        <a:t>Entretien et réparation véhicule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250,00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annuelle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375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58883062"/>
                  </a:ext>
                </a:extLst>
              </a:tr>
              <a:tr h="201250">
                <a:tc>
                  <a:txBody>
                    <a:bodyPr/>
                    <a:lstStyle/>
                    <a:p>
                      <a:pPr algn="l" fontAlgn="b"/>
                      <a:r>
                        <a:rPr lang="fr-BE" sz="1000" u="none" strike="noStrike">
                          <a:effectLst/>
                        </a:rPr>
                        <a:t>Carburant véhicule utilitaire 250km</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36,25</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544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089532376"/>
                  </a:ext>
                </a:extLst>
              </a:tr>
              <a:tr h="201250">
                <a:tc>
                  <a:txBody>
                    <a:bodyPr/>
                    <a:lstStyle/>
                    <a:p>
                      <a:pPr algn="l" fontAlgn="b"/>
                      <a:r>
                        <a:rPr lang="fr-BE" sz="1000" u="none" strike="noStrike">
                          <a:effectLst/>
                        </a:rPr>
                        <a:t>Assurance camion</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600,00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annuelle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1.200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315149088"/>
                  </a:ext>
                </a:extLst>
              </a:tr>
              <a:tr h="201250">
                <a:tc>
                  <a:txBody>
                    <a:bodyPr/>
                    <a:lstStyle/>
                    <a:p>
                      <a:pPr algn="l" fontAlgn="b"/>
                      <a:r>
                        <a:rPr lang="fr-BE" sz="1000" u="none" strike="noStrike">
                          <a:effectLst/>
                          <a:highlight>
                            <a:srgbClr val="FFFF00"/>
                          </a:highlight>
                        </a:rPr>
                        <a:t>Frais généraux non liés</a:t>
                      </a:r>
                      <a:endParaRPr lang="fr-BE" sz="1000" b="0" i="0" u="none" strike="noStrike">
                        <a:solidFill>
                          <a:srgbClr val="000000"/>
                        </a:solidFill>
                        <a:effectLst/>
                        <a:highlight>
                          <a:srgbClr val="FFFF00"/>
                        </a:highlight>
                        <a:latin typeface="Calibri" panose="020F0502020204030204" pitchFamily="34" charset="0"/>
                      </a:endParaRPr>
                    </a:p>
                  </a:txBody>
                  <a:tcPr marL="0" marR="0" marT="0" marB="0" anchor="b"/>
                </a:tc>
                <a:tc>
                  <a:txBody>
                    <a:bodyPr/>
                    <a:lstStyle/>
                    <a:p>
                      <a:pPr algn="r" fontAlgn="b"/>
                      <a:r>
                        <a:rPr lang="fr-BE" sz="1000" u="none" strike="noStrike">
                          <a:effectLst/>
                          <a:highlight>
                            <a:srgbClr val="FFFF00"/>
                          </a:highlight>
                        </a:rPr>
                        <a:t>19.651,50</a:t>
                      </a:r>
                      <a:endParaRPr lang="fr-BE" sz="1000" b="0" i="0" u="none" strike="noStrike">
                        <a:solidFill>
                          <a:srgbClr val="FF0000"/>
                        </a:solidFill>
                        <a:effectLst/>
                        <a:highlight>
                          <a:srgbClr val="FFFF00"/>
                        </a:highlight>
                        <a:latin typeface="Calibri" panose="020F0502020204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147037386"/>
                  </a:ext>
                </a:extLst>
              </a:tr>
              <a:tr h="201250">
                <a:tc>
                  <a:txBody>
                    <a:bodyPr/>
                    <a:lstStyle/>
                    <a:p>
                      <a:pPr algn="l" fontAlgn="b"/>
                      <a:r>
                        <a:rPr lang="fr-BE" sz="1000" u="none" strike="noStrike">
                          <a:effectLst/>
                          <a:highlight>
                            <a:srgbClr val="C0C0C0"/>
                          </a:highlight>
                        </a:rPr>
                        <a:t>Charges liées aux LOCAUX</a:t>
                      </a:r>
                      <a:endParaRPr lang="fr-BE" sz="1000" b="0" i="0" u="none" strike="noStrike">
                        <a:solidFill>
                          <a:srgbClr val="000000"/>
                        </a:solidFill>
                        <a:effectLst/>
                        <a:highlight>
                          <a:srgbClr val="C0C0C0"/>
                        </a:highlight>
                        <a:latin typeface="Calibri" panose="020F0502020204030204" pitchFamily="34" charset="0"/>
                      </a:endParaRPr>
                    </a:p>
                  </a:txBody>
                  <a:tcPr marL="0" marR="0" marT="0" marB="0" anchor="b"/>
                </a:tc>
                <a:tc>
                  <a:txBody>
                    <a:bodyPr/>
                    <a:lstStyle/>
                    <a:p>
                      <a:pPr algn="r" fontAlgn="b"/>
                      <a:r>
                        <a:rPr lang="fr-BE" sz="1000" u="none" strike="noStrike">
                          <a:effectLst/>
                        </a:rPr>
                        <a:t>3.000,00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277278886"/>
                  </a:ext>
                </a:extLst>
              </a:tr>
              <a:tr h="201250">
                <a:tc>
                  <a:txBody>
                    <a:bodyPr/>
                    <a:lstStyle/>
                    <a:p>
                      <a:pPr algn="l" fontAlgn="b"/>
                      <a:r>
                        <a:rPr lang="fr-BE" sz="1000" u="none" strike="noStrike">
                          <a:effectLst/>
                        </a:rPr>
                        <a:t>Charges locatives bâtiment</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dirty="0">
                          <a:effectLst/>
                        </a:rPr>
                        <a:t>200,00</a:t>
                      </a:r>
                      <a:endParaRPr lang="fr-BE" sz="1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3.000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603268616"/>
                  </a:ext>
                </a:extLst>
              </a:tr>
              <a:tr h="201250">
                <a:tc>
                  <a:txBody>
                    <a:bodyPr/>
                    <a:lstStyle/>
                    <a:p>
                      <a:pPr algn="l" fontAlgn="b"/>
                      <a:r>
                        <a:rPr lang="fr-BE" sz="1000" u="none" strike="noStrike">
                          <a:effectLst/>
                          <a:highlight>
                            <a:srgbClr val="C0C0C0"/>
                          </a:highlight>
                        </a:rPr>
                        <a:t>Charges liées à l'administration</a:t>
                      </a:r>
                      <a:endParaRPr lang="fr-BE" sz="1000" b="0" i="0" u="none" strike="noStrike">
                        <a:solidFill>
                          <a:srgbClr val="000000"/>
                        </a:solidFill>
                        <a:effectLst/>
                        <a:highlight>
                          <a:srgbClr val="C0C0C0"/>
                        </a:highlight>
                        <a:latin typeface="Calibri" panose="020F0502020204030204" pitchFamily="34" charset="0"/>
                      </a:endParaRPr>
                    </a:p>
                  </a:txBody>
                  <a:tcPr marL="0" marR="0" marT="0" marB="0" anchor="b"/>
                </a:tc>
                <a:tc>
                  <a:txBody>
                    <a:bodyPr/>
                    <a:lstStyle/>
                    <a:p>
                      <a:pPr algn="r" fontAlgn="b"/>
                      <a:r>
                        <a:rPr lang="fr-BE" sz="1000" u="none" strike="noStrike">
                          <a:effectLst/>
                        </a:rPr>
                        <a:t>9.846,00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516407428"/>
                  </a:ext>
                </a:extLst>
              </a:tr>
              <a:tr h="201250">
                <a:tc>
                  <a:txBody>
                    <a:bodyPr/>
                    <a:lstStyle/>
                    <a:p>
                      <a:pPr algn="l" fontAlgn="b"/>
                      <a:r>
                        <a:rPr lang="fr-BE" sz="1000" u="none" strike="noStrike">
                          <a:effectLst/>
                        </a:rPr>
                        <a:t>Frais de déplacement - missions</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62,50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938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346080498"/>
                  </a:ext>
                </a:extLst>
              </a:tr>
              <a:tr h="201250">
                <a:tc>
                  <a:txBody>
                    <a:bodyPr/>
                    <a:lstStyle/>
                    <a:p>
                      <a:pPr algn="l" fontAlgn="b"/>
                      <a:r>
                        <a:rPr lang="fr-BE" sz="1000" u="none" strike="noStrike">
                          <a:effectLst/>
                        </a:rPr>
                        <a:t>Fournitures de bureau et imprimés</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80,00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1.200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738861422"/>
                  </a:ext>
                </a:extLst>
              </a:tr>
              <a:tr h="201250">
                <a:tc>
                  <a:txBody>
                    <a:bodyPr/>
                    <a:lstStyle/>
                    <a:p>
                      <a:pPr algn="l" fontAlgn="b"/>
                      <a:r>
                        <a:rPr lang="fr-BE" sz="1000" u="none" strike="noStrike">
                          <a:effectLst/>
                        </a:rPr>
                        <a:t>Photocopies</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150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35451520"/>
                  </a:ext>
                </a:extLst>
              </a:tr>
              <a:tr h="201250">
                <a:tc>
                  <a:txBody>
                    <a:bodyPr/>
                    <a:lstStyle/>
                    <a:p>
                      <a:pPr algn="l" fontAlgn="b"/>
                      <a:r>
                        <a:rPr lang="fr-BE" sz="1000" u="none" strike="noStrike">
                          <a:effectLst/>
                        </a:rPr>
                        <a:t>Honoraires comptables+frais dépôt BNB</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250,00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3.750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32146647"/>
                  </a:ext>
                </a:extLst>
              </a:tr>
              <a:tr h="201250">
                <a:tc>
                  <a:txBody>
                    <a:bodyPr/>
                    <a:lstStyle/>
                    <a:p>
                      <a:pPr algn="l" fontAlgn="b"/>
                      <a:r>
                        <a:rPr lang="fr-BE" sz="1000" u="none" strike="noStrike">
                          <a:effectLst/>
                        </a:rPr>
                        <a:t>Assurance incendie et vol</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700,00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annuelle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1.050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004959042"/>
                  </a:ext>
                </a:extLst>
              </a:tr>
              <a:tr h="201250">
                <a:tc>
                  <a:txBody>
                    <a:bodyPr/>
                    <a:lstStyle/>
                    <a:p>
                      <a:pPr algn="l" fontAlgn="b"/>
                      <a:r>
                        <a:rPr lang="fr-BE" sz="1000" u="none" strike="noStrike">
                          <a:effectLst/>
                        </a:rPr>
                        <a:t>Assurance RC exploitation</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650,00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annuelle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975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354158526"/>
                  </a:ext>
                </a:extLst>
              </a:tr>
              <a:tr h="201250">
                <a:tc>
                  <a:txBody>
                    <a:bodyPr/>
                    <a:lstStyle/>
                    <a:p>
                      <a:pPr algn="l" fontAlgn="b"/>
                      <a:r>
                        <a:rPr lang="fr-BE" sz="1000" u="none" strike="noStrike">
                          <a:effectLst/>
                        </a:rPr>
                        <a:t>Divers</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100,00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1.500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416246414"/>
                  </a:ext>
                </a:extLst>
              </a:tr>
              <a:tr h="201250">
                <a:tc>
                  <a:txBody>
                    <a:bodyPr/>
                    <a:lstStyle/>
                    <a:p>
                      <a:pPr algn="l" fontAlgn="b"/>
                      <a:r>
                        <a:rPr lang="fr-BE" sz="1000" u="none" strike="noStrike">
                          <a:effectLst/>
                          <a:highlight>
                            <a:srgbClr val="C0C0C0"/>
                          </a:highlight>
                        </a:rPr>
                        <a:t>Charges liées à la communication</a:t>
                      </a:r>
                      <a:endParaRPr lang="fr-BE" sz="1000" b="0" i="0" u="none" strike="noStrike">
                        <a:solidFill>
                          <a:srgbClr val="000000"/>
                        </a:solidFill>
                        <a:effectLst/>
                        <a:highlight>
                          <a:srgbClr val="C0C0C0"/>
                        </a:highlight>
                        <a:latin typeface="Calibri" panose="020F0502020204030204" pitchFamily="34" charset="0"/>
                      </a:endParaRPr>
                    </a:p>
                  </a:txBody>
                  <a:tcPr marL="0" marR="0" marT="0" marB="0" anchor="b"/>
                </a:tc>
                <a:tc>
                  <a:txBody>
                    <a:bodyPr/>
                    <a:lstStyle/>
                    <a:p>
                      <a:pPr algn="r" fontAlgn="b"/>
                      <a:r>
                        <a:rPr lang="fr-BE" sz="1000" u="none" strike="noStrike">
                          <a:effectLst/>
                        </a:rPr>
                        <a:t>3.630,00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487949062"/>
                  </a:ext>
                </a:extLst>
              </a:tr>
              <a:tr h="201250">
                <a:tc>
                  <a:txBody>
                    <a:bodyPr/>
                    <a:lstStyle/>
                    <a:p>
                      <a:pPr algn="l" fontAlgn="b"/>
                      <a:r>
                        <a:rPr lang="fr-BE" sz="1000" u="none" strike="noStrike">
                          <a:effectLst/>
                        </a:rPr>
                        <a:t>Graphisme - photos</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100,00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1.500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659729092"/>
                  </a:ext>
                </a:extLst>
              </a:tr>
              <a:tr h="201250">
                <a:tc>
                  <a:txBody>
                    <a:bodyPr/>
                    <a:lstStyle/>
                    <a:p>
                      <a:pPr algn="l" fontAlgn="b"/>
                      <a:r>
                        <a:rPr lang="fr-BE" sz="1000" u="none" strike="noStrike">
                          <a:effectLst/>
                        </a:rPr>
                        <a:t>Publicité, annonces (flyers, affiches, bâches)</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100,00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1.500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116668106"/>
                  </a:ext>
                </a:extLst>
              </a:tr>
              <a:tr h="201250">
                <a:tc>
                  <a:txBody>
                    <a:bodyPr/>
                    <a:lstStyle/>
                    <a:p>
                      <a:pPr algn="l" fontAlgn="b"/>
                      <a:r>
                        <a:rPr lang="fr-BE" sz="1000" u="none" strike="noStrike">
                          <a:effectLst/>
                          <a:highlight>
                            <a:srgbClr val="C0C0C0"/>
                          </a:highlight>
                        </a:rPr>
                        <a:t>Charges liées à l'informatique</a:t>
                      </a:r>
                      <a:endParaRPr lang="fr-BE" sz="1000" b="0" i="0" u="none" strike="noStrike">
                        <a:solidFill>
                          <a:srgbClr val="000000"/>
                        </a:solidFill>
                        <a:effectLst/>
                        <a:highlight>
                          <a:srgbClr val="C0C0C0"/>
                        </a:highlight>
                        <a:latin typeface="Calibri" panose="020F0502020204030204" pitchFamily="34" charset="0"/>
                      </a:endParaRPr>
                    </a:p>
                  </a:txBody>
                  <a:tcPr marL="0" marR="0" marT="0" marB="0" anchor="b"/>
                </a:tc>
                <a:tc>
                  <a:txBody>
                    <a:bodyPr/>
                    <a:lstStyle/>
                    <a:p>
                      <a:pPr algn="r" fontAlgn="b"/>
                      <a:r>
                        <a:rPr lang="fr-BE" sz="1000" u="none" strike="noStrike">
                          <a:effectLst/>
                        </a:rPr>
                        <a:t>3.085,50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308818124"/>
                  </a:ext>
                </a:extLst>
              </a:tr>
              <a:tr h="201250">
                <a:tc>
                  <a:txBody>
                    <a:bodyPr/>
                    <a:lstStyle/>
                    <a:p>
                      <a:pPr algn="l" fontAlgn="b"/>
                      <a:r>
                        <a:rPr lang="fr-BE" sz="1000" u="none" strike="noStrike">
                          <a:effectLst/>
                        </a:rPr>
                        <a:t>Informatique (maintenance log cpta)</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50,00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750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791172819"/>
                  </a:ext>
                </a:extLst>
              </a:tr>
              <a:tr h="201250">
                <a:tc>
                  <a:txBody>
                    <a:bodyPr/>
                    <a:lstStyle/>
                    <a:p>
                      <a:pPr algn="l" fontAlgn="b"/>
                      <a:r>
                        <a:rPr lang="fr-BE" sz="1000" u="none" strike="noStrike">
                          <a:effectLst/>
                        </a:rPr>
                        <a:t>Hébergement mutualisé</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50,00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750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72326003"/>
                  </a:ext>
                </a:extLst>
              </a:tr>
              <a:tr h="201250">
                <a:tc>
                  <a:txBody>
                    <a:bodyPr/>
                    <a:lstStyle/>
                    <a:p>
                      <a:pPr algn="l" fontAlgn="b"/>
                      <a:r>
                        <a:rPr lang="fr-BE" sz="1000" u="none" strike="noStrike">
                          <a:effectLst/>
                        </a:rPr>
                        <a:t>maintenance du framework 50€/mois/5C</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50,00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750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326584144"/>
                  </a:ext>
                </a:extLst>
              </a:tr>
              <a:tr h="201250">
                <a:tc>
                  <a:txBody>
                    <a:bodyPr/>
                    <a:lstStyle/>
                    <a:p>
                      <a:pPr algn="l" fontAlgn="b"/>
                      <a:r>
                        <a:rPr lang="fr-BE" sz="1000" u="none" strike="noStrike">
                          <a:effectLst/>
                        </a:rPr>
                        <a:t>Maintenance CMS</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150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705941711"/>
                  </a:ext>
                </a:extLst>
              </a:tr>
              <a:tr h="201250">
                <a:tc>
                  <a:txBody>
                    <a:bodyPr/>
                    <a:lstStyle/>
                    <a:p>
                      <a:pPr algn="l" fontAlgn="b"/>
                      <a:r>
                        <a:rPr lang="fr-BE" sz="1000" u="none" strike="noStrike">
                          <a:effectLst/>
                        </a:rPr>
                        <a:t>Maintenance Dolibarr</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10,00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150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06326841"/>
                  </a:ext>
                </a:extLst>
              </a:tr>
              <a:tr h="201250">
                <a:tc>
                  <a:txBody>
                    <a:bodyPr/>
                    <a:lstStyle/>
                    <a:p>
                      <a:pPr algn="l" fontAlgn="b"/>
                      <a:r>
                        <a:rPr lang="fr-BE" sz="1000" u="none" strike="noStrike">
                          <a:effectLst/>
                          <a:highlight>
                            <a:srgbClr val="C0C0C0"/>
                          </a:highlight>
                        </a:rPr>
                        <a:t>Charges financières</a:t>
                      </a:r>
                      <a:endParaRPr lang="fr-BE" sz="1000" b="0" i="0" u="none" strike="noStrike">
                        <a:solidFill>
                          <a:srgbClr val="000000"/>
                        </a:solidFill>
                        <a:effectLst/>
                        <a:highlight>
                          <a:srgbClr val="C0C0C0"/>
                        </a:highlight>
                        <a:latin typeface="Calibri" panose="020F0502020204030204" pitchFamily="34" charset="0"/>
                      </a:endParaRPr>
                    </a:p>
                  </a:txBody>
                  <a:tcPr marL="0" marR="0" marT="0" marB="0" anchor="b"/>
                </a:tc>
                <a:tc>
                  <a:txBody>
                    <a:bodyPr/>
                    <a:lstStyle/>
                    <a:p>
                      <a:pPr algn="r" fontAlgn="b"/>
                      <a:r>
                        <a:rPr lang="fr-BE" sz="1000" u="none" strike="noStrike">
                          <a:effectLst/>
                        </a:rPr>
                        <a:t>90,00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 </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a:effectLst/>
                        </a:rPr>
                        <a:t> </a:t>
                      </a:r>
                      <a:endParaRPr lang="fr-BE" sz="10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258703078"/>
                  </a:ext>
                </a:extLst>
              </a:tr>
              <a:tr h="201250">
                <a:tc>
                  <a:txBody>
                    <a:bodyPr/>
                    <a:lstStyle/>
                    <a:p>
                      <a:pPr algn="l" fontAlgn="b"/>
                      <a:r>
                        <a:rPr lang="fr-BE" sz="1000" u="none" strike="noStrike">
                          <a:effectLst/>
                        </a:rPr>
                        <a:t>Frais banque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1000" u="none" strike="noStrike">
                          <a:effectLst/>
                        </a:rPr>
                        <a:t>5,00</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1000" u="none" strike="noStrike">
                          <a:effectLst/>
                        </a:rPr>
                        <a:t>mensuelle</a:t>
                      </a:r>
                      <a:endParaRPr lang="fr-BE"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1000" u="none" strike="noStrike" dirty="0">
                          <a:effectLst/>
                        </a:rPr>
                        <a:t>                    90 </a:t>
                      </a:r>
                      <a:endParaRPr lang="fr-BE" sz="10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575281957"/>
                  </a:ext>
                </a:extLst>
              </a:tr>
            </a:tbl>
          </a:graphicData>
        </a:graphic>
      </p:graphicFrame>
    </p:spTree>
    <p:extLst>
      <p:ext uri="{BB962C8B-B14F-4D97-AF65-F5344CB8AC3E}">
        <p14:creationId xmlns:p14="http://schemas.microsoft.com/office/powerpoint/2010/main" val="3087678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F67459A-34D2-4530-A96E-0679D2F52676}"/>
              </a:ext>
            </a:extLst>
          </p:cNvPr>
          <p:cNvSpPr>
            <a:spLocks noGrp="1"/>
          </p:cNvSpPr>
          <p:nvPr>
            <p:ph type="title"/>
          </p:nvPr>
        </p:nvSpPr>
        <p:spPr>
          <a:xfrm>
            <a:off x="680484" y="365125"/>
            <a:ext cx="4366078" cy="1290055"/>
          </a:xfrm>
        </p:spPr>
        <p:txBody>
          <a:bodyPr>
            <a:normAutofit/>
          </a:bodyPr>
          <a:lstStyle/>
          <a:p>
            <a:r>
              <a:rPr lang="fr-BE" dirty="0"/>
              <a:t>Et des recettes…</a:t>
            </a:r>
          </a:p>
        </p:txBody>
      </p:sp>
      <p:sp>
        <p:nvSpPr>
          <p:cNvPr id="3" name="Espace réservé du contenu 2">
            <a:extLst>
              <a:ext uri="{FF2B5EF4-FFF2-40B4-BE49-F238E27FC236}">
                <a16:creationId xmlns:a16="http://schemas.microsoft.com/office/drawing/2014/main" xmlns="" id="{4DDE3B64-6355-4679-ABD9-880E630EA5F0}"/>
              </a:ext>
            </a:extLst>
          </p:cNvPr>
          <p:cNvSpPr>
            <a:spLocks noGrp="1"/>
          </p:cNvSpPr>
          <p:nvPr>
            <p:ph idx="1"/>
          </p:nvPr>
        </p:nvSpPr>
        <p:spPr>
          <a:xfrm>
            <a:off x="7015718" y="1119637"/>
            <a:ext cx="4208362" cy="3014873"/>
          </a:xfrm>
        </p:spPr>
        <p:txBody>
          <a:bodyPr>
            <a:normAutofit/>
          </a:bodyPr>
          <a:lstStyle/>
          <a:p>
            <a:r>
              <a:rPr lang="fr-BE" dirty="0"/>
              <a:t>Octobre 2018 :</a:t>
            </a:r>
          </a:p>
          <a:p>
            <a:pPr lvl="1"/>
            <a:r>
              <a:rPr lang="fr-BE" dirty="0"/>
              <a:t>60 paniers par semaine</a:t>
            </a:r>
          </a:p>
          <a:p>
            <a:pPr lvl="1"/>
            <a:r>
              <a:rPr lang="fr-BE" dirty="0"/>
              <a:t>À 40€ / panier</a:t>
            </a:r>
          </a:p>
          <a:p>
            <a:r>
              <a:rPr lang="fr-BE" dirty="0"/>
              <a:t>Objectif</a:t>
            </a:r>
          </a:p>
          <a:p>
            <a:pPr lvl="1"/>
            <a:r>
              <a:rPr lang="fr-BE" dirty="0"/>
              <a:t>150 paniers par semaine</a:t>
            </a:r>
          </a:p>
          <a:p>
            <a:pPr lvl="1"/>
            <a:r>
              <a:rPr lang="fr-BE" dirty="0"/>
              <a:t>À 50€ / panier</a:t>
            </a:r>
          </a:p>
        </p:txBody>
      </p:sp>
      <p:sp>
        <p:nvSpPr>
          <p:cNvPr id="7" name="Espace réservé du contenu 2">
            <a:extLst>
              <a:ext uri="{FF2B5EF4-FFF2-40B4-BE49-F238E27FC236}">
                <a16:creationId xmlns:a16="http://schemas.microsoft.com/office/drawing/2014/main" xmlns="" id="{D67E4E5E-2045-4F7C-8E84-7FEC9219D88F}"/>
              </a:ext>
            </a:extLst>
          </p:cNvPr>
          <p:cNvSpPr txBox="1">
            <a:spLocks/>
          </p:cNvSpPr>
          <p:nvPr/>
        </p:nvSpPr>
        <p:spPr>
          <a:xfrm>
            <a:off x="1167809" y="2319942"/>
            <a:ext cx="4208362" cy="1761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dirty="0"/>
              <a:t>Avec l’aide :</a:t>
            </a:r>
          </a:p>
          <a:p>
            <a:pPr lvl="1"/>
            <a:r>
              <a:rPr lang="fr-BE" dirty="0"/>
              <a:t>Des volontaires</a:t>
            </a:r>
          </a:p>
          <a:p>
            <a:pPr lvl="1"/>
            <a:r>
              <a:rPr lang="fr-BE" dirty="0"/>
              <a:t>Des points relais</a:t>
            </a:r>
          </a:p>
          <a:p>
            <a:pPr lvl="1"/>
            <a:r>
              <a:rPr lang="fr-BE" dirty="0"/>
              <a:t>Marge : 20% </a:t>
            </a:r>
          </a:p>
          <a:p>
            <a:endParaRPr lang="fr-BE" dirty="0"/>
          </a:p>
        </p:txBody>
      </p:sp>
      <p:graphicFrame>
        <p:nvGraphicFramePr>
          <p:cNvPr id="8" name="Tableau 7">
            <a:extLst>
              <a:ext uri="{FF2B5EF4-FFF2-40B4-BE49-F238E27FC236}">
                <a16:creationId xmlns:a16="http://schemas.microsoft.com/office/drawing/2014/main" xmlns="" id="{0E518D2C-77A7-4074-A467-B4CD1E674232}"/>
              </a:ext>
            </a:extLst>
          </p:cNvPr>
          <p:cNvGraphicFramePr>
            <a:graphicFrameLocks noGrp="1"/>
          </p:cNvGraphicFramePr>
          <p:nvPr>
            <p:extLst/>
          </p:nvPr>
        </p:nvGraphicFramePr>
        <p:xfrm>
          <a:off x="838200" y="4348271"/>
          <a:ext cx="10515595" cy="2097412"/>
        </p:xfrm>
        <a:graphic>
          <a:graphicData uri="http://schemas.openxmlformats.org/drawingml/2006/table">
            <a:tbl>
              <a:tblPr>
                <a:tableStyleId>{5C22544A-7EE6-4342-B048-85BDC9FD1C3A}</a:tableStyleId>
              </a:tblPr>
              <a:tblGrid>
                <a:gridCol w="1738372">
                  <a:extLst>
                    <a:ext uri="{9D8B030D-6E8A-4147-A177-3AD203B41FA5}">
                      <a16:colId xmlns:a16="http://schemas.microsoft.com/office/drawing/2014/main" xmlns="" val="2759291305"/>
                    </a:ext>
                  </a:extLst>
                </a:gridCol>
                <a:gridCol w="675171">
                  <a:extLst>
                    <a:ext uri="{9D8B030D-6E8A-4147-A177-3AD203B41FA5}">
                      <a16:colId xmlns:a16="http://schemas.microsoft.com/office/drawing/2014/main" xmlns="" val="2206676248"/>
                    </a:ext>
                  </a:extLst>
                </a:gridCol>
                <a:gridCol w="675171">
                  <a:extLst>
                    <a:ext uri="{9D8B030D-6E8A-4147-A177-3AD203B41FA5}">
                      <a16:colId xmlns:a16="http://schemas.microsoft.com/office/drawing/2014/main" xmlns="" val="3442948362"/>
                    </a:ext>
                  </a:extLst>
                </a:gridCol>
                <a:gridCol w="675171">
                  <a:extLst>
                    <a:ext uri="{9D8B030D-6E8A-4147-A177-3AD203B41FA5}">
                      <a16:colId xmlns:a16="http://schemas.microsoft.com/office/drawing/2014/main" xmlns="" val="1066549448"/>
                    </a:ext>
                  </a:extLst>
                </a:gridCol>
                <a:gridCol w="675171">
                  <a:extLst>
                    <a:ext uri="{9D8B030D-6E8A-4147-A177-3AD203B41FA5}">
                      <a16:colId xmlns:a16="http://schemas.microsoft.com/office/drawing/2014/main" xmlns="" val="3299312377"/>
                    </a:ext>
                  </a:extLst>
                </a:gridCol>
                <a:gridCol w="675171">
                  <a:extLst>
                    <a:ext uri="{9D8B030D-6E8A-4147-A177-3AD203B41FA5}">
                      <a16:colId xmlns:a16="http://schemas.microsoft.com/office/drawing/2014/main" xmlns="" val="3557416875"/>
                    </a:ext>
                  </a:extLst>
                </a:gridCol>
                <a:gridCol w="675171">
                  <a:extLst>
                    <a:ext uri="{9D8B030D-6E8A-4147-A177-3AD203B41FA5}">
                      <a16:colId xmlns:a16="http://schemas.microsoft.com/office/drawing/2014/main" xmlns="" val="3173445522"/>
                    </a:ext>
                  </a:extLst>
                </a:gridCol>
                <a:gridCol w="675171">
                  <a:extLst>
                    <a:ext uri="{9D8B030D-6E8A-4147-A177-3AD203B41FA5}">
                      <a16:colId xmlns:a16="http://schemas.microsoft.com/office/drawing/2014/main" xmlns="" val="3548040852"/>
                    </a:ext>
                  </a:extLst>
                </a:gridCol>
                <a:gridCol w="675171">
                  <a:extLst>
                    <a:ext uri="{9D8B030D-6E8A-4147-A177-3AD203B41FA5}">
                      <a16:colId xmlns:a16="http://schemas.microsoft.com/office/drawing/2014/main" xmlns="" val="2107495033"/>
                    </a:ext>
                  </a:extLst>
                </a:gridCol>
                <a:gridCol w="675171">
                  <a:extLst>
                    <a:ext uri="{9D8B030D-6E8A-4147-A177-3AD203B41FA5}">
                      <a16:colId xmlns:a16="http://schemas.microsoft.com/office/drawing/2014/main" xmlns="" val="2065743366"/>
                    </a:ext>
                  </a:extLst>
                </a:gridCol>
                <a:gridCol w="675171">
                  <a:extLst>
                    <a:ext uri="{9D8B030D-6E8A-4147-A177-3AD203B41FA5}">
                      <a16:colId xmlns:a16="http://schemas.microsoft.com/office/drawing/2014/main" xmlns="" val="173022431"/>
                    </a:ext>
                  </a:extLst>
                </a:gridCol>
                <a:gridCol w="675171">
                  <a:extLst>
                    <a:ext uri="{9D8B030D-6E8A-4147-A177-3AD203B41FA5}">
                      <a16:colId xmlns:a16="http://schemas.microsoft.com/office/drawing/2014/main" xmlns="" val="1464633117"/>
                    </a:ext>
                  </a:extLst>
                </a:gridCol>
                <a:gridCol w="675171">
                  <a:extLst>
                    <a:ext uri="{9D8B030D-6E8A-4147-A177-3AD203B41FA5}">
                      <a16:colId xmlns:a16="http://schemas.microsoft.com/office/drawing/2014/main" xmlns="" val="3145294708"/>
                    </a:ext>
                  </a:extLst>
                </a:gridCol>
                <a:gridCol w="675171">
                  <a:extLst>
                    <a:ext uri="{9D8B030D-6E8A-4147-A177-3AD203B41FA5}">
                      <a16:colId xmlns:a16="http://schemas.microsoft.com/office/drawing/2014/main" xmlns="" val="2502748"/>
                    </a:ext>
                  </a:extLst>
                </a:gridCol>
              </a:tblGrid>
              <a:tr h="194637">
                <a:tc>
                  <a:txBody>
                    <a:bodyPr/>
                    <a:lstStyle/>
                    <a:p>
                      <a:pPr algn="l" fontAlgn="b"/>
                      <a:r>
                        <a:rPr lang="fr-BE" sz="1100" u="none" strike="noStrike">
                          <a:effectLst/>
                        </a:rPr>
                        <a:t>Le chiffre d'affaires (HTVA)</a:t>
                      </a:r>
                      <a:endParaRPr lang="fr-BE"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1018191343"/>
                  </a:ext>
                </a:extLst>
              </a:tr>
              <a:tr h="174395">
                <a:tc>
                  <a:txBody>
                    <a:bodyPr/>
                    <a:lstStyle/>
                    <a:p>
                      <a:pPr algn="l" fontAlgn="b"/>
                      <a:endParaRPr lang="fr-BE"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fr-BE" sz="8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2085932270"/>
                  </a:ext>
                </a:extLst>
              </a:tr>
              <a:tr h="155710">
                <a:tc>
                  <a:txBody>
                    <a:bodyPr/>
                    <a:lstStyle/>
                    <a:p>
                      <a:pPr algn="ctr" fontAlgn="b"/>
                      <a:r>
                        <a:rPr lang="fr-BE" sz="1000" u="none" strike="noStrike">
                          <a:effectLst/>
                        </a:rPr>
                        <a:t>2018</a:t>
                      </a:r>
                      <a:endParaRPr lang="fr-BE" sz="1000" b="1" i="1"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 </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 </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 </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 </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 </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 </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Juillet</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Août</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Septembre</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Octobre</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Novembre</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Décembre</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CA 2018</a:t>
                      </a:r>
                      <a:endParaRPr lang="fr-BE" sz="9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077015387"/>
                  </a:ext>
                </a:extLst>
              </a:tr>
              <a:tr h="155710">
                <a:tc>
                  <a:txBody>
                    <a:bodyPr/>
                    <a:lstStyle/>
                    <a:p>
                      <a:pPr algn="l" fontAlgn="b"/>
                      <a:r>
                        <a:rPr lang="fr-BE" sz="900" u="none" strike="noStrike">
                          <a:effectLst/>
                        </a:rPr>
                        <a:t>Nombre de paniers par semaine</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60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70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80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70</a:t>
                      </a:r>
                      <a:endParaRPr lang="fr-BE" sz="900" b="0" i="0" u="none" strike="noStrike">
                        <a:solidFill>
                          <a:srgbClr val="80808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580693324"/>
                  </a:ext>
                </a:extLst>
              </a:tr>
              <a:tr h="155710">
                <a:tc>
                  <a:txBody>
                    <a:bodyPr/>
                    <a:lstStyle/>
                    <a:p>
                      <a:pPr algn="l" fontAlgn="b"/>
                      <a:r>
                        <a:rPr lang="fr-BE" sz="900" u="none" strike="noStrike">
                          <a:effectLst/>
                        </a:rPr>
                        <a:t>Prix moyen du panier</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42</a:t>
                      </a:r>
                      <a:endParaRPr lang="fr-BE" sz="900" b="0" i="0" u="none" strike="noStrike">
                        <a:solidFill>
                          <a:srgbClr val="80808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542050400"/>
                  </a:ext>
                </a:extLst>
              </a:tr>
              <a:tr h="155710">
                <a:tc>
                  <a:txBody>
                    <a:bodyPr/>
                    <a:lstStyle/>
                    <a:p>
                      <a:pPr algn="l" fontAlgn="b"/>
                      <a:r>
                        <a:rPr lang="fr-BE" sz="900" u="none" strike="noStrike">
                          <a:effectLst/>
                        </a:rPr>
                        <a:t>Nombre de semaines d'ouverture</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fr-BE" sz="900" u="none" strike="noStrike">
                          <a:effectLst/>
                        </a:rPr>
                        <a:t> </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2</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11</a:t>
                      </a:r>
                      <a:endParaRPr lang="fr-BE"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316843035"/>
                  </a:ext>
                </a:extLst>
              </a:tr>
              <a:tr h="155710">
                <a:tc>
                  <a:txBody>
                    <a:bodyPr/>
                    <a:lstStyle/>
                    <a:p>
                      <a:pPr algn="l" fontAlgn="b"/>
                      <a:r>
                        <a:rPr lang="fr-BE" sz="900" u="none" strike="noStrike">
                          <a:effectLst/>
                        </a:rPr>
                        <a:t>CA</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4.800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14.000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14.400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33.200</a:t>
                      </a:r>
                      <a:endParaRPr lang="fr-BE" sz="9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4133988675"/>
                  </a:ext>
                </a:extLst>
              </a:tr>
              <a:tr h="155710">
                <a:tc>
                  <a:txBody>
                    <a:bodyPr/>
                    <a:lstStyle/>
                    <a:p>
                      <a:pPr algn="l" fontAlgn="b"/>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8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fr-BE"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102926549"/>
                  </a:ext>
                </a:extLst>
              </a:tr>
              <a:tr h="155710">
                <a:tc>
                  <a:txBody>
                    <a:bodyPr/>
                    <a:lstStyle/>
                    <a:p>
                      <a:pPr algn="ctr" fontAlgn="b"/>
                      <a:r>
                        <a:rPr lang="fr-BE" sz="1000" u="none" strike="noStrike">
                          <a:effectLst/>
                        </a:rPr>
                        <a:t>2019</a:t>
                      </a:r>
                      <a:endParaRPr lang="fr-BE" sz="1000" b="1" i="1"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Janvier </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Février</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Mars</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Avril</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Mai</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Juin</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Juillet</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Août</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Septembre</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Octobre</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Novembre</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Décembre</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fr-BE" sz="900" u="none" strike="noStrike">
                          <a:effectLst/>
                        </a:rPr>
                        <a:t>CA 2019</a:t>
                      </a:r>
                      <a:endParaRPr lang="fr-BE" sz="9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1851211313"/>
                  </a:ext>
                </a:extLst>
              </a:tr>
              <a:tr h="155710">
                <a:tc>
                  <a:txBody>
                    <a:bodyPr/>
                    <a:lstStyle/>
                    <a:p>
                      <a:pPr algn="l" fontAlgn="b"/>
                      <a:r>
                        <a:rPr lang="fr-BE" sz="900" u="none" strike="noStrike">
                          <a:effectLst/>
                        </a:rPr>
                        <a:t>Nombre de paniers par semaine</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80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90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110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120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130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65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65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130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140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150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150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111</a:t>
                      </a:r>
                      <a:endParaRPr lang="fr-BE" sz="900" b="0" i="0" u="none" strike="noStrike">
                        <a:solidFill>
                          <a:srgbClr val="80808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437443401"/>
                  </a:ext>
                </a:extLst>
              </a:tr>
              <a:tr h="155710">
                <a:tc>
                  <a:txBody>
                    <a:bodyPr/>
                    <a:lstStyle/>
                    <a:p>
                      <a:pPr algn="l" fontAlgn="b"/>
                      <a:r>
                        <a:rPr lang="fr-BE" sz="900" u="none" strike="noStrike">
                          <a:effectLst/>
                        </a:rPr>
                        <a:t>Prix moyen du panier</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50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50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50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45</a:t>
                      </a:r>
                      <a:endParaRPr lang="fr-BE" sz="900" b="0" i="0" u="none" strike="noStrike">
                        <a:solidFill>
                          <a:srgbClr val="80808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2528902809"/>
                  </a:ext>
                </a:extLst>
              </a:tr>
              <a:tr h="163495">
                <a:tc>
                  <a:txBody>
                    <a:bodyPr/>
                    <a:lstStyle/>
                    <a:p>
                      <a:pPr algn="l" fontAlgn="b"/>
                      <a:r>
                        <a:rPr lang="fr-BE" sz="900" u="none" strike="noStrike">
                          <a:effectLst/>
                        </a:rPr>
                        <a:t>Nombre de semaines d'ouverture</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4</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52</a:t>
                      </a:r>
                      <a:endParaRPr lang="fr-BE" sz="9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886596139"/>
                  </a:ext>
                </a:extLst>
              </a:tr>
              <a:tr h="163495">
                <a:tc>
                  <a:txBody>
                    <a:bodyPr/>
                    <a:lstStyle/>
                    <a:p>
                      <a:pPr algn="l" fontAlgn="b"/>
                      <a:r>
                        <a:rPr lang="fr-BE" sz="900" u="none" strike="noStrike">
                          <a:effectLst/>
                        </a:rPr>
                        <a:t>CA</a:t>
                      </a:r>
                      <a:endParaRPr lang="fr-BE"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12.800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14.400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20.000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19.800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27.000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23.400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11.700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14.625</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23.400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28.000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37.500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a:effectLst/>
                        </a:rPr>
                        <a:t>30.000</a:t>
                      </a:r>
                      <a:endParaRPr lang="fr-BE"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fr-BE" sz="900" u="none" strike="noStrike" dirty="0">
                          <a:effectLst/>
                        </a:rPr>
                        <a:t>262.625</a:t>
                      </a:r>
                      <a:endParaRPr lang="fr-BE" sz="9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xmlns="" val="331273320"/>
                  </a:ext>
                </a:extLst>
              </a:tr>
            </a:tbl>
          </a:graphicData>
        </a:graphic>
      </p:graphicFrame>
    </p:spTree>
    <p:extLst>
      <p:ext uri="{BB962C8B-B14F-4D97-AF65-F5344CB8AC3E}">
        <p14:creationId xmlns:p14="http://schemas.microsoft.com/office/powerpoint/2010/main" val="11407806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F67459A-34D2-4530-A96E-0679D2F52676}"/>
              </a:ext>
            </a:extLst>
          </p:cNvPr>
          <p:cNvSpPr>
            <a:spLocks noGrp="1"/>
          </p:cNvSpPr>
          <p:nvPr>
            <p:ph type="title"/>
          </p:nvPr>
        </p:nvSpPr>
        <p:spPr>
          <a:xfrm>
            <a:off x="524256" y="4767072"/>
            <a:ext cx="6594189" cy="1625210"/>
          </a:xfrm>
          <a:solidFill>
            <a:schemeClr val="accent6"/>
          </a:solidFill>
        </p:spPr>
        <p:txBody>
          <a:bodyPr>
            <a:normAutofit/>
          </a:bodyPr>
          <a:lstStyle/>
          <a:p>
            <a:pPr algn="r"/>
            <a:r>
              <a:rPr lang="fr-BE" dirty="0">
                <a:solidFill>
                  <a:srgbClr val="FFFFFF"/>
                </a:solidFill>
              </a:rPr>
              <a:t>Et le jackpot final…</a:t>
            </a:r>
          </a:p>
        </p:txBody>
      </p:sp>
      <p:pic>
        <p:nvPicPr>
          <p:cNvPr id="5" name="Image 4" descr="Une image contenant machine à sous, objet&#10;&#10;Description générée avec un niveau de confiance très élevé">
            <a:extLst>
              <a:ext uri="{FF2B5EF4-FFF2-40B4-BE49-F238E27FC236}">
                <a16:creationId xmlns:a16="http://schemas.microsoft.com/office/drawing/2014/main" xmlns="" id="{C085B3BB-C065-470D-81A4-D814EB5E632C}"/>
              </a:ext>
            </a:extLst>
          </p:cNvPr>
          <p:cNvPicPr>
            <a:picLocks noChangeAspect="1"/>
          </p:cNvPicPr>
          <p:nvPr/>
        </p:nvPicPr>
        <p:blipFill rotWithShape="1">
          <a:blip r:embed="rId2">
            <a:extLst>
              <a:ext uri="{28A0092B-C50C-407E-A947-70E740481C1C}">
                <a14:useLocalDpi xmlns:a14="http://schemas.microsoft.com/office/drawing/2010/main" val="0"/>
              </a:ext>
            </a:extLst>
          </a:blip>
          <a:srcRect r="1" b="7998"/>
          <a:stretch/>
        </p:blipFill>
        <p:spPr>
          <a:xfrm>
            <a:off x="327547" y="321733"/>
            <a:ext cx="7058306" cy="4107392"/>
          </a:xfrm>
          <a:prstGeom prst="rect">
            <a:avLst/>
          </a:prstGeom>
        </p:spPr>
      </p:pic>
      <p:sp>
        <p:nvSpPr>
          <p:cNvPr id="3" name="Espace réservé du contenu 2">
            <a:extLst>
              <a:ext uri="{FF2B5EF4-FFF2-40B4-BE49-F238E27FC236}">
                <a16:creationId xmlns:a16="http://schemas.microsoft.com/office/drawing/2014/main" xmlns="" id="{4DDE3B64-6355-4679-ABD9-880E630EA5F0}"/>
              </a:ext>
            </a:extLst>
          </p:cNvPr>
          <p:cNvSpPr>
            <a:spLocks noGrp="1"/>
          </p:cNvSpPr>
          <p:nvPr>
            <p:ph idx="1"/>
          </p:nvPr>
        </p:nvSpPr>
        <p:spPr>
          <a:xfrm>
            <a:off x="7824486" y="717630"/>
            <a:ext cx="3715473" cy="5509550"/>
          </a:xfrm>
          <a:solidFill>
            <a:schemeClr val="tx1"/>
          </a:solidFill>
        </p:spPr>
        <p:txBody>
          <a:bodyPr anchor="ctr">
            <a:normAutofit/>
          </a:bodyPr>
          <a:lstStyle/>
          <a:p>
            <a:r>
              <a:rPr lang="fr-BE" sz="2400" dirty="0">
                <a:solidFill>
                  <a:srgbClr val="FFFFFF"/>
                </a:solidFill>
              </a:rPr>
              <a:t>Le </a:t>
            </a:r>
            <a:r>
              <a:rPr lang="fr-BE" sz="2400" dirty="0" err="1">
                <a:solidFill>
                  <a:srgbClr val="FFFFFF"/>
                </a:solidFill>
              </a:rPr>
              <a:t>Tax</a:t>
            </a:r>
            <a:r>
              <a:rPr lang="fr-BE" sz="2400" dirty="0">
                <a:solidFill>
                  <a:srgbClr val="FFFFFF"/>
                </a:solidFill>
              </a:rPr>
              <a:t> Shelter</a:t>
            </a:r>
          </a:p>
          <a:p>
            <a:r>
              <a:rPr lang="fr-BE" sz="2400" dirty="0">
                <a:solidFill>
                  <a:srgbClr val="FFFFFF"/>
                </a:solidFill>
              </a:rPr>
              <a:t>Par l’état fédéral pour les microsociétés</a:t>
            </a:r>
          </a:p>
          <a:p>
            <a:r>
              <a:rPr lang="fr-BE" sz="2400" dirty="0">
                <a:solidFill>
                  <a:srgbClr val="FFFFFF"/>
                </a:solidFill>
              </a:rPr>
              <a:t>Pour ceux qui paient des impôts</a:t>
            </a:r>
          </a:p>
          <a:p>
            <a:r>
              <a:rPr lang="fr-BE" sz="2400" dirty="0">
                <a:solidFill>
                  <a:srgbClr val="FFFFFF"/>
                </a:solidFill>
              </a:rPr>
              <a:t>Une réduction d’impôt </a:t>
            </a:r>
          </a:p>
          <a:p>
            <a:pPr lvl="1"/>
            <a:r>
              <a:rPr lang="fr-BE" dirty="0">
                <a:solidFill>
                  <a:srgbClr val="FFFFFF"/>
                </a:solidFill>
              </a:rPr>
              <a:t>Sur l’impôt net à payer</a:t>
            </a:r>
          </a:p>
          <a:p>
            <a:pPr lvl="1"/>
            <a:r>
              <a:rPr lang="fr-BE" dirty="0">
                <a:solidFill>
                  <a:srgbClr val="FFFFFF"/>
                </a:solidFill>
              </a:rPr>
              <a:t>(donc pas sur la base imposable)</a:t>
            </a:r>
          </a:p>
          <a:p>
            <a:pPr lvl="1"/>
            <a:r>
              <a:rPr lang="fr-BE" dirty="0">
                <a:solidFill>
                  <a:srgbClr val="FFFFFF"/>
                </a:solidFill>
              </a:rPr>
              <a:t>De 45% de votre investissement</a:t>
            </a:r>
          </a:p>
          <a:p>
            <a:r>
              <a:rPr lang="fr-BE" sz="2400" dirty="0">
                <a:solidFill>
                  <a:srgbClr val="FFFFFF"/>
                </a:solidFill>
              </a:rPr>
              <a:t>Votre part vous coûte 55€</a:t>
            </a:r>
          </a:p>
        </p:txBody>
      </p:sp>
    </p:spTree>
    <p:extLst>
      <p:ext uri="{BB962C8B-B14F-4D97-AF65-F5344CB8AC3E}">
        <p14:creationId xmlns:p14="http://schemas.microsoft.com/office/powerpoint/2010/main" val="3656278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9250" y="1348591"/>
            <a:ext cx="8915400" cy="4462760"/>
          </a:xfrm>
          <a:prstGeom prst="rect">
            <a:avLst/>
          </a:prstGeom>
        </p:spPr>
        <p:txBody>
          <a:bodyPr wrap="square">
            <a:spAutoFit/>
          </a:bodyPr>
          <a:lstStyle/>
          <a:p>
            <a:pPr fontAlgn="base">
              <a:buFont typeface="Arial" charset="0"/>
              <a:buChar char="•"/>
            </a:pPr>
            <a:endParaRPr lang="fr-BE" sz="2400" dirty="0" smtClean="0">
              <a:latin typeface="Calibri" charset="0"/>
            </a:endParaRPr>
          </a:p>
          <a:p>
            <a:pPr fontAlgn="base">
              <a:buFont typeface="Arial" charset="0"/>
              <a:buChar char="•"/>
            </a:pPr>
            <a:r>
              <a:rPr lang="fr-BE" sz="2400" b="1" dirty="0" smtClean="0">
                <a:latin typeface="Calibri" charset="0"/>
              </a:rPr>
              <a:t>La suite du projet</a:t>
            </a:r>
          </a:p>
          <a:p>
            <a:pPr fontAlgn="base">
              <a:buFont typeface="Arial" charset="0"/>
              <a:buChar char="•"/>
            </a:pPr>
            <a:endParaRPr lang="fr-BE" sz="2400" b="1" dirty="0" smtClean="0">
              <a:latin typeface="Calibri" charset="0"/>
            </a:endParaRPr>
          </a:p>
          <a:p>
            <a:pPr fontAlgn="base">
              <a:buFont typeface="Arial" charset="0"/>
              <a:buChar char="•"/>
            </a:pPr>
            <a:r>
              <a:rPr lang="fr-BE" sz="2400" dirty="0" smtClean="0">
                <a:latin typeface="Calibri" charset="0"/>
              </a:rPr>
              <a:t> Réception des candidatures producteurs jusqu’au 10 juillet </a:t>
            </a:r>
          </a:p>
          <a:p>
            <a:pPr fontAlgn="base">
              <a:buFont typeface="Arial" charset="0"/>
              <a:buChar char="•"/>
            </a:pPr>
            <a:endParaRPr lang="fr-BE" sz="2400" dirty="0">
              <a:latin typeface="Calibri" charset="0"/>
            </a:endParaRPr>
          </a:p>
          <a:p>
            <a:pPr fontAlgn="base">
              <a:buFont typeface="Arial" charset="0"/>
              <a:buChar char="•"/>
            </a:pPr>
            <a:r>
              <a:rPr lang="fr-BE" sz="2400" dirty="0">
                <a:latin typeface="Calibri" charset="0"/>
              </a:rPr>
              <a:t>Conception du logo, charte graphique et site web en juillet/aout </a:t>
            </a:r>
            <a:endParaRPr lang="fr-BE" sz="2400" dirty="0" smtClean="0">
              <a:latin typeface="Calibri" charset="0"/>
            </a:endParaRPr>
          </a:p>
          <a:p>
            <a:pPr fontAlgn="base">
              <a:buFont typeface="Arial" charset="0"/>
              <a:buChar char="•"/>
            </a:pPr>
            <a:endParaRPr lang="fr-BE" sz="2400" dirty="0">
              <a:latin typeface="Calibri" charset="0"/>
            </a:endParaRPr>
          </a:p>
          <a:p>
            <a:pPr fontAlgn="base">
              <a:buFont typeface="Arial" charset="0"/>
              <a:buChar char="•"/>
            </a:pPr>
            <a:r>
              <a:rPr lang="fr-BE" sz="2400" dirty="0">
                <a:latin typeface="Calibri" charset="0"/>
              </a:rPr>
              <a:t>2</a:t>
            </a:r>
            <a:r>
              <a:rPr lang="fr-BE" sz="2400" baseline="30000" dirty="0">
                <a:latin typeface="Calibri" charset="0"/>
              </a:rPr>
              <a:t>e</a:t>
            </a:r>
            <a:r>
              <a:rPr lang="fr-BE" sz="2400" dirty="0">
                <a:latin typeface="Calibri" charset="0"/>
              </a:rPr>
              <a:t> quinzaine de juillet : AG constitutive avec CA pour créer la société coopérative à finalité sociale </a:t>
            </a:r>
            <a:endParaRPr lang="fr-BE" sz="2400" dirty="0" smtClean="0">
              <a:latin typeface="Calibri" charset="0"/>
            </a:endParaRPr>
          </a:p>
          <a:p>
            <a:pPr fontAlgn="base">
              <a:buFont typeface="Arial" charset="0"/>
              <a:buChar char="•"/>
            </a:pPr>
            <a:endParaRPr lang="fr-BE" sz="2400" dirty="0">
              <a:latin typeface="Calibri" charset="0"/>
            </a:endParaRPr>
          </a:p>
          <a:p>
            <a:pPr fontAlgn="base">
              <a:buFont typeface="Arial" charset="0"/>
              <a:buChar char="•"/>
            </a:pPr>
            <a:r>
              <a:rPr lang="fr-BE" sz="2400" dirty="0">
                <a:latin typeface="Calibri" charset="0"/>
              </a:rPr>
              <a:t>Juillet : rédaction du dossier Brasero </a:t>
            </a:r>
            <a:endParaRPr lang="fr-BE" sz="2400" dirty="0" smtClean="0">
              <a:latin typeface="Calibri" charset="0"/>
            </a:endParaRPr>
          </a:p>
          <a:p>
            <a:pPr fontAlgn="base">
              <a:buFont typeface="Arial" charset="0"/>
              <a:buChar char="•"/>
            </a:pPr>
            <a:endParaRPr lang="fr-BE" sz="2000" dirty="0">
              <a:latin typeface="Calibri" charset="0"/>
            </a:endParaRPr>
          </a:p>
        </p:txBody>
      </p:sp>
    </p:spTree>
    <p:extLst>
      <p:ext uri="{BB962C8B-B14F-4D97-AF65-F5344CB8AC3E}">
        <p14:creationId xmlns:p14="http://schemas.microsoft.com/office/powerpoint/2010/main" val="1864589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2100" y="1769239"/>
            <a:ext cx="9258300" cy="3416320"/>
          </a:xfrm>
          <a:prstGeom prst="rect">
            <a:avLst/>
          </a:prstGeom>
        </p:spPr>
        <p:txBody>
          <a:bodyPr wrap="square">
            <a:spAutoFit/>
          </a:bodyPr>
          <a:lstStyle/>
          <a:p>
            <a:pPr fontAlgn="base">
              <a:buFont typeface="Arial" charset="0"/>
              <a:buChar char="•"/>
            </a:pPr>
            <a:r>
              <a:rPr lang="fr-BE" sz="2400" dirty="0">
                <a:latin typeface="Calibri" charset="0"/>
              </a:rPr>
              <a:t>Juillet/aout : listing des produits, rencontres producteurs et achat matériel pour la distribution (dont camionnette) </a:t>
            </a:r>
          </a:p>
          <a:p>
            <a:pPr fontAlgn="base">
              <a:buFont typeface="Arial" charset="0"/>
              <a:buChar char="•"/>
            </a:pPr>
            <a:endParaRPr lang="fr-BE" sz="2400" dirty="0">
              <a:latin typeface="Calibri" charset="0"/>
            </a:endParaRPr>
          </a:p>
          <a:p>
            <a:pPr fontAlgn="base">
              <a:buFont typeface="Arial" charset="0"/>
              <a:buChar char="•"/>
            </a:pPr>
            <a:r>
              <a:rPr lang="fr-BE" sz="2400" dirty="0">
                <a:latin typeface="Calibri" charset="0"/>
              </a:rPr>
              <a:t>Septembre : aménagement du lieu (bureau, paniers, frigos,…) </a:t>
            </a:r>
          </a:p>
          <a:p>
            <a:pPr fontAlgn="base">
              <a:buFont typeface="Arial" charset="0"/>
              <a:buChar char="•"/>
            </a:pPr>
            <a:endParaRPr lang="fr-BE" sz="2400" dirty="0">
              <a:latin typeface="Calibri" charset="0"/>
            </a:endParaRPr>
          </a:p>
          <a:p>
            <a:pPr fontAlgn="base">
              <a:buFont typeface="Arial" charset="0"/>
              <a:buChar char="•"/>
            </a:pPr>
            <a:r>
              <a:rPr lang="fr-BE" sz="2400" dirty="0">
                <a:latin typeface="Calibri" charset="0"/>
              </a:rPr>
              <a:t>2</a:t>
            </a:r>
            <a:r>
              <a:rPr lang="fr-BE" sz="2400" baseline="30000" dirty="0">
                <a:latin typeface="Calibri" charset="0"/>
              </a:rPr>
              <a:t>e</a:t>
            </a:r>
            <a:r>
              <a:rPr lang="fr-BE" sz="2400" dirty="0">
                <a:latin typeface="Calibri" charset="0"/>
              </a:rPr>
              <a:t> quinzaine de septembre : grand rassemblement pour annoncer et fêter ensemble le lancement de la </a:t>
            </a:r>
            <a:r>
              <a:rPr lang="fr-BE" sz="2400" dirty="0" err="1">
                <a:latin typeface="Calibri" charset="0"/>
              </a:rPr>
              <a:t>Cocoricoop</a:t>
            </a:r>
            <a:r>
              <a:rPr lang="fr-BE" sz="2400" dirty="0">
                <a:latin typeface="Calibri" charset="0"/>
              </a:rPr>
              <a:t> mi-octobre ! ;-) </a:t>
            </a:r>
          </a:p>
          <a:p>
            <a:pPr fontAlgn="base">
              <a:buFont typeface="Arial" charset="0"/>
              <a:buChar char="•"/>
            </a:pPr>
            <a:endParaRPr lang="fr-BE" sz="2400" dirty="0">
              <a:latin typeface="Calibri" charset="0"/>
            </a:endParaRPr>
          </a:p>
          <a:p>
            <a:pPr fontAlgn="base">
              <a:buFont typeface="Arial" charset="0"/>
              <a:buChar char="•"/>
            </a:pPr>
            <a:r>
              <a:rPr lang="fr-BE" sz="2400" dirty="0">
                <a:latin typeface="Calibri" charset="0"/>
              </a:rPr>
              <a:t>15 octobre : premières commandes possibles ! </a:t>
            </a:r>
          </a:p>
        </p:txBody>
      </p:sp>
    </p:spTree>
    <p:extLst>
      <p:ext uri="{BB962C8B-B14F-4D97-AF65-F5344CB8AC3E}">
        <p14:creationId xmlns:p14="http://schemas.microsoft.com/office/powerpoint/2010/main" val="4642850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3650" y="655588"/>
            <a:ext cx="7962900" cy="2954655"/>
          </a:xfrm>
          <a:prstGeom prst="rect">
            <a:avLst/>
          </a:prstGeom>
        </p:spPr>
        <p:txBody>
          <a:bodyPr wrap="square">
            <a:spAutoFit/>
          </a:bodyPr>
          <a:lstStyle/>
          <a:p>
            <a:pPr fontAlgn="base"/>
            <a:r>
              <a:rPr lang="fr-BE" sz="2400" b="1" dirty="0" smtClean="0">
                <a:latin typeface="Calibri" charset="0"/>
              </a:rPr>
              <a:t>Besoin</a:t>
            </a:r>
            <a:r>
              <a:rPr lang="fr-BE" sz="2400" b="1" dirty="0">
                <a:latin typeface="Calibri" charset="0"/>
              </a:rPr>
              <a:t> de vous, futurs coopérateurs </a:t>
            </a:r>
            <a:r>
              <a:rPr lang="fr-BE" sz="2400" b="1" dirty="0" smtClean="0">
                <a:latin typeface="Calibri" charset="0"/>
              </a:rPr>
              <a:t>!</a:t>
            </a:r>
          </a:p>
          <a:p>
            <a:pPr fontAlgn="base"/>
            <a:endParaRPr lang="fr-BE" sz="2400" dirty="0" smtClean="0">
              <a:latin typeface="Calibri" charset="0"/>
            </a:endParaRPr>
          </a:p>
          <a:p>
            <a:pPr fontAlgn="base"/>
            <a:r>
              <a:rPr lang="fr-BE" sz="2400" dirty="0" smtClean="0">
                <a:latin typeface="Calibri" charset="0"/>
              </a:rPr>
              <a:t>Besoin </a:t>
            </a:r>
            <a:r>
              <a:rPr lang="fr-BE" sz="2400" dirty="0">
                <a:latin typeface="Calibri" charset="0"/>
              </a:rPr>
              <a:t>de votre soutien pour devenir coopérateur : </a:t>
            </a:r>
            <a:endParaRPr lang="fr-BE" sz="2400" dirty="0"/>
          </a:p>
          <a:p>
            <a:pPr fontAlgn="base"/>
            <a:r>
              <a:rPr lang="fr-BE" sz="2400" dirty="0">
                <a:latin typeface="Calibri" charset="0"/>
              </a:rPr>
              <a:t> </a:t>
            </a:r>
            <a:endParaRPr lang="fr-BE" sz="2400" dirty="0"/>
          </a:p>
          <a:p>
            <a:pPr fontAlgn="base"/>
            <a:r>
              <a:rPr lang="fr-BE" sz="2400" dirty="0">
                <a:latin typeface="Calibri" charset="0"/>
              </a:rPr>
              <a:t>Acheter une ou plusieurs parts, offrir vos compétences bénévoles, vous impliquer dans le CA, faire don d’objets utiles, agir dans un point relais ou au lieu central de Ciney,… </a:t>
            </a:r>
            <a:endParaRPr lang="fr-BE" sz="2400" dirty="0"/>
          </a:p>
          <a:p>
            <a:pPr fontAlgn="base"/>
            <a:r>
              <a:rPr lang="fr-BE" dirty="0">
                <a:latin typeface="Calibri" charset="0"/>
              </a:rPr>
              <a:t> </a:t>
            </a:r>
            <a:endParaRPr lang="fr-BE" b="0" i="0" dirty="0">
              <a:effectLst/>
            </a:endParaRPr>
          </a:p>
        </p:txBody>
      </p:sp>
      <p:pic>
        <p:nvPicPr>
          <p:cNvPr id="35842" name="Picture 2" descr="ésultat de recherche d'images pour &quot;we need you&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610243"/>
            <a:ext cx="5334000"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5006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9116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ésultat de recherche d'images pour &quot;foodcoop&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752600"/>
            <a:ext cx="6324600" cy="367665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000250" y="1143000"/>
            <a:ext cx="8620630" cy="5232202"/>
          </a:xfrm>
          <a:prstGeom prst="rect">
            <a:avLst/>
          </a:prstGeom>
          <a:noFill/>
        </p:spPr>
        <p:txBody>
          <a:bodyPr wrap="none" rtlCol="0">
            <a:spAutoFit/>
          </a:bodyPr>
          <a:lstStyle/>
          <a:p>
            <a:pPr fontAlgn="base"/>
            <a:r>
              <a:rPr lang="fr-BE" sz="2800" b="1" dirty="0">
                <a:latin typeface="Calibri" charset="0"/>
              </a:rPr>
              <a:t>21 mars : Soirée projection du film « </a:t>
            </a:r>
            <a:r>
              <a:rPr lang="fr-BE" sz="2800" b="1" dirty="0" err="1">
                <a:latin typeface="Calibri" charset="0"/>
              </a:rPr>
              <a:t>Foodcoop</a:t>
            </a:r>
            <a:r>
              <a:rPr lang="fr-BE" sz="2800" b="1" dirty="0">
                <a:latin typeface="Calibri" charset="0"/>
              </a:rPr>
              <a:t> » à Ciney </a:t>
            </a:r>
            <a:endParaRPr lang="fr-BE" sz="2800" b="1" dirty="0" smtClean="0">
              <a:latin typeface="Calibri" charset="0"/>
            </a:endParaRPr>
          </a:p>
          <a:p>
            <a:pPr fontAlgn="base"/>
            <a:endParaRPr lang="fr-BE" b="1" dirty="0">
              <a:latin typeface="Calibri" charset="0"/>
            </a:endParaRPr>
          </a:p>
          <a:p>
            <a:pPr fontAlgn="base"/>
            <a:endParaRPr lang="fr-BE" b="1" dirty="0" smtClean="0">
              <a:latin typeface="Calibri" charset="0"/>
            </a:endParaRPr>
          </a:p>
          <a:p>
            <a:pPr fontAlgn="base"/>
            <a:endParaRPr lang="fr-BE" b="1" dirty="0">
              <a:latin typeface="Calibri" charset="0"/>
            </a:endParaRPr>
          </a:p>
          <a:p>
            <a:pPr fontAlgn="base"/>
            <a:endParaRPr lang="fr-BE" b="1" dirty="0" smtClean="0">
              <a:latin typeface="Calibri" charset="0"/>
            </a:endParaRPr>
          </a:p>
          <a:p>
            <a:pPr fontAlgn="base"/>
            <a:endParaRPr lang="fr-BE" b="1" dirty="0">
              <a:latin typeface="Calibri" charset="0"/>
            </a:endParaRPr>
          </a:p>
          <a:p>
            <a:pPr fontAlgn="base"/>
            <a:endParaRPr lang="fr-BE" b="1" dirty="0" smtClean="0">
              <a:latin typeface="Calibri" charset="0"/>
            </a:endParaRPr>
          </a:p>
          <a:p>
            <a:pPr fontAlgn="base"/>
            <a:endParaRPr lang="fr-BE" b="1" dirty="0">
              <a:latin typeface="Calibri" charset="0"/>
            </a:endParaRPr>
          </a:p>
          <a:p>
            <a:pPr fontAlgn="base"/>
            <a:endParaRPr lang="fr-BE" b="1" dirty="0" smtClean="0">
              <a:latin typeface="Calibri" charset="0"/>
            </a:endParaRPr>
          </a:p>
          <a:p>
            <a:pPr fontAlgn="base"/>
            <a:endParaRPr lang="fr-BE" b="1" dirty="0">
              <a:latin typeface="Calibri" charset="0"/>
            </a:endParaRPr>
          </a:p>
          <a:p>
            <a:pPr fontAlgn="base"/>
            <a:endParaRPr lang="fr-BE" b="1" dirty="0" smtClean="0">
              <a:latin typeface="Calibri" charset="0"/>
            </a:endParaRPr>
          </a:p>
          <a:p>
            <a:pPr fontAlgn="base"/>
            <a:endParaRPr lang="fr-BE" b="1" dirty="0">
              <a:latin typeface="Calibri" charset="0"/>
            </a:endParaRPr>
          </a:p>
          <a:p>
            <a:pPr fontAlgn="base"/>
            <a:endParaRPr lang="fr-BE" b="1" dirty="0" smtClean="0">
              <a:latin typeface="Calibri" charset="0"/>
            </a:endParaRPr>
          </a:p>
          <a:p>
            <a:pPr fontAlgn="base"/>
            <a:endParaRPr lang="fr-BE" b="1" dirty="0">
              <a:latin typeface="Calibri" charset="0"/>
            </a:endParaRPr>
          </a:p>
          <a:p>
            <a:pPr fontAlgn="base"/>
            <a:endParaRPr lang="fr-BE" b="1" dirty="0" smtClean="0">
              <a:latin typeface="Calibri" charset="0"/>
            </a:endParaRPr>
          </a:p>
          <a:p>
            <a:pPr fontAlgn="base"/>
            <a:endParaRPr lang="fr-BE" b="1" dirty="0">
              <a:latin typeface="Calibri" charset="0"/>
            </a:endParaRPr>
          </a:p>
          <a:p>
            <a:pPr fontAlgn="base"/>
            <a:endParaRPr lang="fr-BE" dirty="0"/>
          </a:p>
          <a:p>
            <a:pPr fontAlgn="base"/>
            <a:endParaRPr lang="fr-FR" dirty="0"/>
          </a:p>
        </p:txBody>
      </p:sp>
    </p:spTree>
    <p:extLst>
      <p:ext uri="{BB962C8B-B14F-4D97-AF65-F5344CB8AC3E}">
        <p14:creationId xmlns:p14="http://schemas.microsoft.com/office/powerpoint/2010/main" val="359353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9900" y="909935"/>
            <a:ext cx="6096000" cy="523220"/>
          </a:xfrm>
          <a:prstGeom prst="rect">
            <a:avLst/>
          </a:prstGeom>
        </p:spPr>
        <p:txBody>
          <a:bodyPr>
            <a:spAutoFit/>
          </a:bodyPr>
          <a:lstStyle/>
          <a:p>
            <a:pPr fontAlgn="base"/>
            <a:r>
              <a:rPr lang="fr-BE" sz="2800" b="1" dirty="0" smtClean="0">
                <a:latin typeface="Calibri" charset="0"/>
              </a:rPr>
              <a:t>28 </a:t>
            </a:r>
            <a:r>
              <a:rPr lang="fr-BE" sz="2800" b="1" dirty="0">
                <a:latin typeface="Calibri" charset="0"/>
              </a:rPr>
              <a:t>mars : Soirée participative à </a:t>
            </a:r>
            <a:r>
              <a:rPr lang="fr-BE" sz="2800" b="1" dirty="0" err="1">
                <a:latin typeface="Calibri" charset="0"/>
              </a:rPr>
              <a:t>Sorée</a:t>
            </a:r>
            <a:r>
              <a:rPr lang="fr-BE" sz="2800" b="1" dirty="0">
                <a:latin typeface="Calibri" charset="0"/>
              </a:rPr>
              <a:t> </a:t>
            </a:r>
            <a:endParaRPr lang="fr-FR" sz="2800" dirty="0"/>
          </a:p>
        </p:txBody>
      </p:sp>
      <p:pic>
        <p:nvPicPr>
          <p:cNvPr id="29700" name="Picture 4" descr="https://am3pap003files.storage.live.com/y4m4dST8AVXyf3ZfSTG901v-b1g9LiRLgP-i_SQ8o9QHMiSm1Lp-toHzzaDYPyv_4vsgt9TD4yOyO7ClcoN8hqqCJnAZfCS3jBvQTFTNWIWW7CA0oMC9E7U7AGsOz8ZcBM6Bqe0NPVNw8H2M2amFrkzzJ-h8ANO4-3902OfO7Sc0u7sBYYJeipDtohBsW6wF8WqCfR7axTsWwwFfauWPcf7DA/IMG_1689.JPG?psid=1&amp;width=836&amp;height=6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00" y="1828802"/>
            <a:ext cx="4800600" cy="3600450"/>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https://am3pap003files.storage.live.com/y4moKgT77hF3v2FXxQdZ-nZusmxWUuDR2ImrNFZqxBM1FZ5ysg-13z_QK0-Ki2JxZOnj5zox8TdgneYrvMlJd-CFn1fREmfXd3wBAf2-f6TTes75i5lx2vDU1llgAX_S9brjqpszhTIWsqSQzJFxS5F5Y1gyLGLSW6yxsVQefvByhdGyrdtwbOmiEbWzRC1tDACk8CqcqDmVi82ia7ITS8Ilg/IMG_1693.JPG?psid=1&amp;width=836&amp;height=6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9" y="1828802"/>
            <a:ext cx="4800600"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9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7388" y="487627"/>
            <a:ext cx="7084425" cy="3416320"/>
          </a:xfrm>
          <a:prstGeom prst="rect">
            <a:avLst/>
          </a:prstGeom>
        </p:spPr>
        <p:txBody>
          <a:bodyPr wrap="square">
            <a:spAutoFit/>
          </a:bodyPr>
          <a:lstStyle/>
          <a:p>
            <a:pPr fontAlgn="base"/>
            <a:r>
              <a:rPr lang="fr-BE" sz="2400" b="1" dirty="0" smtClean="0"/>
              <a:t>Partenariat avec les IMS: </a:t>
            </a:r>
          </a:p>
          <a:p>
            <a:pPr fontAlgn="base"/>
            <a:r>
              <a:rPr lang="fr-BE" sz="2400" dirty="0" smtClean="0"/>
              <a:t>Michel </a:t>
            </a:r>
            <a:r>
              <a:rPr lang="fr-BE" sz="2400" dirty="0"/>
              <a:t>Meunier + membres du GN, 3 rencontres avec la direction, 3 dossiers rédigés ! </a:t>
            </a:r>
            <a:endParaRPr lang="fr-BE" sz="2400" dirty="0" smtClean="0"/>
          </a:p>
          <a:p>
            <a:pPr fontAlgn="base"/>
            <a:endParaRPr lang="fr-BE" sz="2400" dirty="0"/>
          </a:p>
          <a:p>
            <a:pPr fontAlgn="base"/>
            <a:r>
              <a:rPr lang="fr-BE" sz="2400" dirty="0"/>
              <a:t>Espace gratuit comme point central logistique de </a:t>
            </a:r>
            <a:r>
              <a:rPr lang="fr-BE" sz="2400" dirty="0" err="1"/>
              <a:t>Cocoricoop</a:t>
            </a:r>
            <a:r>
              <a:rPr lang="fr-BE" sz="2400" dirty="0"/>
              <a:t> au Tienne à la Justice </a:t>
            </a:r>
            <a:endParaRPr lang="fr-BE" sz="2400" dirty="0" smtClean="0"/>
          </a:p>
          <a:p>
            <a:pPr fontAlgn="base"/>
            <a:endParaRPr lang="fr-BE" sz="2400" dirty="0"/>
          </a:p>
          <a:p>
            <a:pPr fontAlgn="base"/>
            <a:r>
              <a:rPr lang="fr-BE" sz="2400" dirty="0"/>
              <a:t>dynamique « inclusive » sociale/culturelle plus affirmée </a:t>
            </a:r>
            <a:endParaRPr lang="fr-BE" sz="2400" b="0" i="0" dirty="0">
              <a:effectLst/>
            </a:endParaRPr>
          </a:p>
        </p:txBody>
      </p:sp>
      <p:pic>
        <p:nvPicPr>
          <p:cNvPr id="1026" name="Picture 2" descr="https://attachment.outlook.live.net/owa/luciegustin6@hotmail.com/service.svc/s/GetAttachmentThumbnail?id=AQMkADAwATZiZmYAZC04ZjdjLTk4YTUtMDACLTAwCgBGAAADCTi05O%2BGeUKRngvpTlzQgAcAlBQ8dT%2Bse0e%2FWgQHjp%2B28QAAAgEMAAAAlBQ8dT%2Bse0e%2FWgQHjp%2B28QABwKgDTgAAAAESABAAS%2F3r7%2Be7JUuESq2owkm61Q%3D%3D&amp;thumbnailType=2&amp;X-OWA-CANARY=3hj1IG_bHkSrNOMQicsIDxDSWBVm29UY3aO2g_ZwyycQ0JOb1tmksKhAyd5bsIB5pRGImhji5Zg.&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QyMzY1LTI0MDczMDc0MjlcIixcInB1aWRcIjpcIjE4OTk5NDU2MTUyMDI0NjlcIixcIm9pZFwiOlwiMDAwNmJmZmQtOGY3Yy05OGE1LTAwMDAtMDAwMDAwMDAwMDAwXCIsXCJzY29wZVwiOlwiT3dhRG93bmxvYWRcIn0iLCJuYmYiOjE1MzAwMTg1NzYsImV4cCI6MTUzMDAxOTE3NiwiaXNzIjoiMDAwMDAwMDItMDAwMC0wZmYxLWNlMDAtMDAwMDAwMDAwMDAwQDg0ZGY5ZTdmLWU5ZjYtNDBhZi1iNDM1LWFhYWFhYWFhYWFhYSIsImF1ZCI6IjAwMDAwMDAyLTAwMDAtMGZmMS1jZTAwLTAwMDAwMDAwMDAwMC9hdHRhY2htZW50Lm91dGxvb2subGl2ZS5uZXRAODRkZjllN2YtZTlmNi00MGFmLWI0MzUtYWFhYWFhYWFhYWFhIn0.bh5_i4JVAturQ07lfTyeqsUu45g_n3-iQJZMGOKPbbs3g3ukghecAP9LyYF5JDYFarsigTBIkK0Ttu3zsB3fRbia8HDfrBzVZMJkNYCnVZi3ghHt7ObemZugWcuxzfoDH6L5EoFfe2cTEEb8Yk-2kyI_667e1jDqVBKHaaMs-nIWGrGAqQpYJTD0ENVpEEBc61He5FwUZsY3bf3jR3CCg_9OEzavKPvP9iKLFsIwIxtp99kqPAr9m1jkgaOFNZZ1l9_nfqz6ZTMPTATMscCngWG69Qroma_Hq2TBAl-r0IzEoq4JrJgxscGdmZjPHRM52DuSfIpbYwCT8nu-MC1dkw&amp;owa=outlook.live.com&amp;isc=1"/>
          <p:cNvPicPr>
            <a:picLocks noChangeAspect="1" noChangeArrowheads="1"/>
          </p:cNvPicPr>
          <p:nvPr/>
        </p:nvPicPr>
        <p:blipFill rotWithShape="1">
          <a:blip r:embed="rId2">
            <a:extLst>
              <a:ext uri="{28A0092B-C50C-407E-A947-70E740481C1C}">
                <a14:useLocalDpi xmlns:a14="http://schemas.microsoft.com/office/drawing/2010/main" val="0"/>
              </a:ext>
            </a:extLst>
          </a:blip>
          <a:srcRect l="32558" t="14896" r="-467" b="1315"/>
          <a:stretch/>
        </p:blipFill>
        <p:spPr bwMode="auto">
          <a:xfrm>
            <a:off x="400050" y="398615"/>
            <a:ext cx="3790950" cy="3505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m3pap003files.storage.live.com/y4mQwWf6aGrFd_l7QS2-AGm7hFa2lZfb8WpOPNeVGgOJYqV-OXGlgdfnjzbTzrG7uEPaClU3nt6jA8mm3p_02N88hxCIDaQ_LUhD5cDXm3pNXswxkmrsw7zqRlLqwUpA_yyYuzSGZaYc-65NbzNbBoCmG6DluZbGQdcJmIuT7PgoggK82lwqKiXVRccGLDwPjEHwd2O1ECWOT9_pyT39U9-nQ/2018-05-18%2011.10.18.jpg?psid=1&amp;width=842&amp;height=6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3903947"/>
            <a:ext cx="3695701" cy="27728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m3pap003files.storage.live.com/y4mHaTfemK5wmgz6BAzYd6xGq-kJ68aOq_6zRhrD1IuFJXQcKUUZCrIurgbPjQEP-I3rcK7eXwBqonWOhZ31zwgk799AuLzt7qMDT1I-v3gCDiEZK9Un5qkx8dHPh7FE4pYMjKssMZG1-Iv6Z_W6TPcMuBXloOUZ_EmQtWYevCgWg0A93sCbBG9I8o4hjOG9CeRVq2ajg7qU8zEL0NEt2wPGA/2018-05-18%2011.14.19.jpg?psid=1&amp;width=842&amp;height=6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649" y="3903947"/>
            <a:ext cx="3695701" cy="2772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5779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044" y="278296"/>
            <a:ext cx="7631674" cy="523220"/>
          </a:xfrm>
          <a:prstGeom prst="rect">
            <a:avLst/>
          </a:prstGeom>
        </p:spPr>
        <p:txBody>
          <a:bodyPr wrap="square">
            <a:spAutoFit/>
          </a:bodyPr>
          <a:lstStyle/>
          <a:p>
            <a:r>
              <a:rPr lang="fr-BE" sz="2800" b="1" dirty="0">
                <a:latin typeface="Calibri" charset="0"/>
              </a:rPr>
              <a:t>Un territoire rural clairement défini</a:t>
            </a:r>
            <a:r>
              <a:rPr lang="fr-BE" b="1" dirty="0">
                <a:latin typeface="Calibri" charset="0"/>
              </a:rPr>
              <a:t> </a:t>
            </a:r>
            <a:endParaRPr lang="fr-FR" dirty="0"/>
          </a:p>
        </p:txBody>
      </p:sp>
      <p:pic>
        <p:nvPicPr>
          <p:cNvPr id="1026" name="Picture 2" descr="https://am3pap003files.storage.live.com/y4mATRdLDCXUhhBbPxoEkBFWW-C9iXUU5G04WGFQttt_dkJixjOaRoTr20EAcyPm2I2xHYqGzUAQoEaoF5FxqdTk2vU-Nw9MY2MoSMLxtDPZYicQOMCFJC294mVMf7-xYOBfyE2DyDgDdof9UM6A8ciTEx99MUrI-F4d8mXD-2I3_GKv7W2sziXigewXdbaHGUPEkHjIW04bHIe1TBSGY6v-w/producteursGAL-TCCF20180319.png?psid=1&amp;width=887&amp;height=6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27" y="1114751"/>
            <a:ext cx="7620000" cy="5386404"/>
          </a:xfrm>
          <a:prstGeom prst="rect">
            <a:avLst/>
          </a:prstGeom>
          <a:solidFill>
            <a:schemeClr val="accent2">
              <a:lumMod val="20000"/>
              <a:lumOff val="80000"/>
            </a:schemeClr>
          </a:solidFill>
          <a:extLst/>
        </p:spPr>
      </p:pic>
    </p:spTree>
    <p:extLst>
      <p:ext uri="{BB962C8B-B14F-4D97-AF65-F5344CB8AC3E}">
        <p14:creationId xmlns:p14="http://schemas.microsoft.com/office/powerpoint/2010/main" val="2071697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FD3EBBA-723D-4F13-993A-89A6A493C8A2}"/>
              </a:ext>
            </a:extLst>
          </p:cNvPr>
          <p:cNvSpPr>
            <a:spLocks noGrp="1"/>
          </p:cNvSpPr>
          <p:nvPr>
            <p:ph type="ctrTitle"/>
          </p:nvPr>
        </p:nvSpPr>
        <p:spPr>
          <a:xfrm>
            <a:off x="1447800" y="895349"/>
            <a:ext cx="9144000" cy="900113"/>
          </a:xfrm>
        </p:spPr>
        <p:txBody>
          <a:bodyPr>
            <a:normAutofit fontScale="90000"/>
          </a:bodyPr>
          <a:lstStyle/>
          <a:p>
            <a:r>
              <a:rPr lang="fr-BE" b="1" dirty="0"/>
              <a:t>GT Production</a:t>
            </a:r>
          </a:p>
        </p:txBody>
      </p:sp>
      <p:sp>
        <p:nvSpPr>
          <p:cNvPr id="3" name="Sous-titre 2">
            <a:extLst>
              <a:ext uri="{FF2B5EF4-FFF2-40B4-BE49-F238E27FC236}">
                <a16:creationId xmlns="" xmlns:a16="http://schemas.microsoft.com/office/drawing/2014/main" id="{6A86E9CA-9D70-4045-BB8D-46BB0961BBFF}"/>
              </a:ext>
            </a:extLst>
          </p:cNvPr>
          <p:cNvSpPr>
            <a:spLocks noGrp="1"/>
          </p:cNvSpPr>
          <p:nvPr>
            <p:ph type="subTitle" idx="1"/>
          </p:nvPr>
        </p:nvSpPr>
        <p:spPr>
          <a:xfrm>
            <a:off x="5162550" y="7078663"/>
            <a:ext cx="9144000" cy="1655762"/>
          </a:xfrm>
        </p:spPr>
        <p:txBody>
          <a:bodyPr/>
          <a:lstStyle/>
          <a:p>
            <a:endParaRPr lang="fr-FR" dirty="0" smtClean="0"/>
          </a:p>
          <a:p>
            <a:endParaRPr lang="fr-BE" dirty="0"/>
          </a:p>
        </p:txBody>
      </p:sp>
      <p:pic>
        <p:nvPicPr>
          <p:cNvPr id="23558" name="Picture 6" descr="mage associ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550" y="1795463"/>
            <a:ext cx="4585840" cy="28717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0050" y="4842986"/>
            <a:ext cx="10572750" cy="923330"/>
          </a:xfrm>
          <a:prstGeom prst="rect">
            <a:avLst/>
          </a:prstGeom>
        </p:spPr>
        <p:txBody>
          <a:bodyPr wrap="square">
            <a:spAutoFit/>
          </a:bodyPr>
          <a:lstStyle/>
          <a:p>
            <a:r>
              <a:rPr lang="fr-BE" dirty="0"/>
              <a:t>Des producteurs proches des </a:t>
            </a:r>
            <a:r>
              <a:rPr lang="fr-BE" dirty="0" smtClean="0"/>
              <a:t>GAC: Emile</a:t>
            </a:r>
            <a:r>
              <a:rPr lang="fr-BE" dirty="0"/>
              <a:t>, Jérémie, Marie-Claire, Vincent, Françoise, Thomas, Aline, Marie-Catherine, Nicolas, Guillaume</a:t>
            </a:r>
          </a:p>
          <a:p>
            <a:r>
              <a:rPr lang="fr-BE" dirty="0"/>
              <a:t>Des consommateurs: Chantal, Isabelle (stage IEC), Valérie (GAL Pays des Tiges et </a:t>
            </a:r>
            <a:r>
              <a:rPr lang="fr-BE" dirty="0" err="1"/>
              <a:t>Chavées</a:t>
            </a:r>
            <a:r>
              <a:rPr lang="fr-BE" dirty="0"/>
              <a:t>)</a:t>
            </a:r>
          </a:p>
        </p:txBody>
      </p:sp>
    </p:spTree>
    <p:extLst>
      <p:ext uri="{BB962C8B-B14F-4D97-AF65-F5344CB8AC3E}">
        <p14:creationId xmlns:p14="http://schemas.microsoft.com/office/powerpoint/2010/main" val="70071148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463</TotalTime>
  <Words>1680</Words>
  <Application>Microsoft Macintosh PowerPoint</Application>
  <PresentationFormat>Grand écran</PresentationFormat>
  <Paragraphs>736</Paragraphs>
  <Slides>48</Slides>
  <Notes>7</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48</vt:i4>
      </vt:variant>
    </vt:vector>
  </HeadingPairs>
  <TitlesOfParts>
    <vt:vector size="61" baseType="lpstr">
      <vt:lpstr>Arial Narrow</vt:lpstr>
      <vt:lpstr>Calibri</vt:lpstr>
      <vt:lpstr>Calibri Light</vt:lpstr>
      <vt:lpstr>Liberation Sans</vt:lpstr>
      <vt:lpstr>Lucida Sans Unicode</vt:lpstr>
      <vt:lpstr>Mangal</vt:lpstr>
      <vt:lpstr>Microsoft YaHei</vt:lpstr>
      <vt:lpstr>OpenSymbol</vt:lpstr>
      <vt:lpstr>SimSun</vt:lpstr>
      <vt:lpstr>Tahoma</vt:lpstr>
      <vt:lpstr>Times New Roman</vt:lpstr>
      <vt:lpstr>Arial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GT Production</vt:lpstr>
      <vt:lpstr>Avancées des derniers mois</vt:lpstr>
      <vt:lpstr>Décisions</vt:lpstr>
      <vt:lpstr>Cahier d’engagement des producteurs</vt:lpstr>
      <vt:lpstr>Processus d’intégration et d’évaluation du fonctionnement </vt:lpstr>
      <vt:lpstr>Objectifs des prochains mois</vt:lpstr>
      <vt:lpstr>Présentation PowerPoint</vt:lpstr>
      <vt:lpstr>Présentation PowerPoint</vt:lpstr>
      <vt:lpstr>Présentation PowerPoint</vt:lpstr>
      <vt:lpstr>Présentation PowerPoint</vt:lpstr>
      <vt:lpstr>Présentation PowerPoint</vt:lpstr>
      <vt:lpstr>Présentation PowerPoint</vt:lpstr>
      <vt:lpstr>Pourquoi? </vt:lpstr>
      <vt:lpstr>cocoricoop</vt:lpstr>
      <vt:lpstr>Le logo</vt:lpstr>
      <vt:lpstr>Sophie Bihin</vt:lpstr>
      <vt:lpstr>Le coin des geeks</vt:lpstr>
      <vt:lpstr>Les photos</vt:lpstr>
      <vt:lpstr>Astrid Steutelings</vt:lpstr>
      <vt:lpstr>Comm interne et externe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Structure de la Coopérative</vt:lpstr>
      <vt:lpstr>Présentation PowerPoint</vt:lpstr>
      <vt:lpstr>GT Finances</vt:lpstr>
      <vt:lpstr>Des coopérateurs</vt:lpstr>
      <vt:lpstr>Des investissements</vt:lpstr>
      <vt:lpstr>Des dépenses</vt:lpstr>
      <vt:lpstr>Et des recettes…</vt:lpstr>
      <vt:lpstr>Et le jackpot final…</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 COCORICOOP -  circuit-court en Condroz (base line)  Bienvenue !  </dc:title>
  <dc:creator>antoine lanckmans</dc:creator>
  <cp:lastModifiedBy>antoine lanckmans</cp:lastModifiedBy>
  <cp:revision>24</cp:revision>
  <dcterms:created xsi:type="dcterms:W3CDTF">2018-06-24T11:59:19Z</dcterms:created>
  <dcterms:modified xsi:type="dcterms:W3CDTF">2018-06-26T13:41:58Z</dcterms:modified>
</cp:coreProperties>
</file>